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8" r:id="rId3"/>
    <p:sldId id="261" r:id="rId4"/>
    <p:sldId id="264" r:id="rId5"/>
    <p:sldId id="265" r:id="rId6"/>
    <p:sldId id="270" r:id="rId7"/>
    <p:sldId id="3849" r:id="rId8"/>
    <p:sldId id="276" r:id="rId9"/>
    <p:sldId id="3850" r:id="rId10"/>
    <p:sldId id="3851" r:id="rId11"/>
    <p:sldId id="279" r:id="rId12"/>
    <p:sldId id="3852" r:id="rId13"/>
    <p:sldId id="295" r:id="rId14"/>
    <p:sldId id="297" r:id="rId15"/>
    <p:sldId id="300" r:id="rId16"/>
    <p:sldId id="3853" r:id="rId17"/>
    <p:sldId id="305" r:id="rId18"/>
    <p:sldId id="306" r:id="rId19"/>
  </p:sldIdLst>
  <p:sldSz cx="9144000" cy="5143500" type="screen16x9"/>
  <p:notesSz cx="6858000" cy="9144000"/>
  <p:embeddedFontLst>
    <p:embeddedFont>
      <p:font typeface="Anton" pitchFamily="2" charset="0"/>
      <p:regular r:id="rId21"/>
    </p:embeddedFont>
    <p:embeddedFont>
      <p:font typeface="Fira Sans" panose="020B0503050000020004" pitchFamily="34" charset="0"/>
      <p:regular r:id="rId22"/>
      <p:bold r:id="rId23"/>
      <p:italic r:id="rId24"/>
      <p:boldItalic r:id="rId25"/>
    </p:embeddedFont>
    <p:embeddedFont>
      <p:font typeface="Gill Sans" panose="020B0604020202020204" charset="0"/>
      <p:regular r:id="rId26"/>
      <p:bold r:id="rId27"/>
    </p:embeddedFont>
    <p:embeddedFont>
      <p:font typeface="Helvetica Neue" panose="020B0604020202020204" charset="0"/>
      <p:regular r:id="rId28"/>
      <p:bold r:id="rId29"/>
      <p:italic r:id="rId30"/>
      <p:boldItalic r:id="rId31"/>
    </p:embeddedFont>
    <p:embeddedFont>
      <p:font typeface="Helvetica Neue Light" panose="020B0604020202020204" charset="0"/>
      <p:regular r:id="rId32"/>
      <p:bold r:id="rId33"/>
      <p:italic r:id="rId34"/>
      <p:boldItalic r:id="rId35"/>
    </p:embeddedFont>
    <p:embeddedFont>
      <p:font typeface="Lato" panose="020F0502020204030203" pitchFamily="34" charset="0"/>
      <p:regular r:id="rId36"/>
      <p:bold r:id="rId37"/>
      <p:italic r:id="rId38"/>
      <p:boldItalic r:id="rId39"/>
    </p:embeddedFont>
    <p:embeddedFont>
      <p:font typeface="Lato Light" panose="020F0502020204030203" pitchFamily="34" charset="0"/>
      <p:regular r:id="rId40"/>
      <p:italic r:id="rId41"/>
    </p:embeddedFont>
    <p:embeddedFont>
      <p:font typeface="Roboto" panose="02000000000000000000" pitchFamily="2" charset="0"/>
      <p:regular r:id="rId42"/>
      <p:bold r:id="rId43"/>
      <p:italic r:id="rId44"/>
      <p:boldItalic r:id="rId45"/>
    </p:embeddedFont>
    <p:embeddedFont>
      <p:font typeface="Roboto Mono" panose="020B0604020202020204" charset="0"/>
      <p:regular r:id="rId46"/>
      <p:bold r:id="rId47"/>
      <p:italic r:id="rId48"/>
      <p:boldItalic r:id="rId49"/>
    </p:embeddedFont>
    <p:embeddedFont>
      <p:font typeface="Trebuchet MS" panose="020B0603020202020204" pitchFamily="3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6" roundtripDataSignature="AMtx7mgH1VlQewJJCAdGBhosUd4t+3Ru+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1162" y="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font" Target="fonts/font30.fntdata"/><Relationship Id="rId76"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font" Target="fonts/font33.fntdata"/><Relationship Id="rId79"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31.fntdata"/><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 Id="rId10" Type="http://schemas.openxmlformats.org/officeDocument/2006/relationships/slide" Target="slides/slide9.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font" Target="fonts/font32.fntdata"/><Relationship Id="rId7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9428db4122_0_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100"/>
              <a:buNone/>
            </a:pPr>
            <a:endParaRPr/>
          </a:p>
        </p:txBody>
      </p:sp>
      <p:sp>
        <p:nvSpPr>
          <p:cNvPr id="186" name="Google Shape;186;g9428db412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b3e15f89b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geb3e15f89b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89933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ea6bb2e30d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ea6bb2e30d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eb3e15f89b_2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1" name="Google Shape;431;geb3e15f89b_2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eb3e15f89b_2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9" name="Google Shape;519;geb3e15f89b_2_1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ea6bb2e30d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4" name="Google Shape;534;gea6bb2e30d_0_1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ea6bb2e30d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7" name="Google Shape;557;gea6bb2e30d_0_1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ea6bb2e30d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7" name="Google Shape;557;gea6bb2e30d_0_1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692626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95f45dbb88_3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5" name="Google Shape;605;g95f45dbb88_3_2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2" name="Google Shape;612;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929b69b445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g929b69b445_0_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eb3e15f89b_2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7" name="Google Shape;217;geb3e15f89b_2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a6bb2e3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gea6bb2e30d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e841a7dfd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ee841a7df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a85bb46c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a85bb46c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ed70e902aa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ged70e902aa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13742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b3e15f89b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geb3e15f89b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b3e15f89b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geb3e15f89b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157696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www.keepcoding.io"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www.keepcoding.io"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www.keepcoding.io"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eepcoding.io"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Apertura">
  <p:cSld name="TITLE_1">
    <p:spTree>
      <p:nvGrpSpPr>
        <p:cNvPr id="1" name="Shape 14"/>
        <p:cNvGrpSpPr/>
        <p:nvPr/>
      </p:nvGrpSpPr>
      <p:grpSpPr>
        <a:xfrm>
          <a:off x="0" y="0"/>
          <a:ext cx="0" cy="0"/>
          <a:chOff x="0" y="0"/>
          <a:chExt cx="0" cy="0"/>
        </a:xfrm>
      </p:grpSpPr>
      <p:sp>
        <p:nvSpPr>
          <p:cNvPr id="15" name="Google Shape;15;g911723732b_0_74"/>
          <p:cNvSpPr/>
          <p:nvPr/>
        </p:nvSpPr>
        <p:spPr>
          <a:xfrm>
            <a:off x="-28575" y="4729163"/>
            <a:ext cx="9194100" cy="421500"/>
          </a:xfrm>
          <a:prstGeom prst="rect">
            <a:avLst/>
          </a:prstGeom>
          <a:solidFill>
            <a:srgbClr val="333333"/>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6" name="Google Shape;16;g911723732b_0_74"/>
          <p:cNvSpPr/>
          <p:nvPr/>
        </p:nvSpPr>
        <p:spPr>
          <a:xfrm>
            <a:off x="8626547" y="3408"/>
            <a:ext cx="239400" cy="239400"/>
          </a:xfrm>
          <a:prstGeom prst="rect">
            <a:avLst/>
          </a:prstGeom>
          <a:solidFill>
            <a:srgbClr val="D35400"/>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7" name="Google Shape;17;g911723732b_0_74"/>
          <p:cNvSpPr/>
          <p:nvPr/>
        </p:nvSpPr>
        <p:spPr>
          <a:xfrm>
            <a:off x="8902558" y="3408"/>
            <a:ext cx="239400" cy="239400"/>
          </a:xfrm>
          <a:prstGeom prst="rect">
            <a:avLst/>
          </a:prstGeom>
          <a:solidFill>
            <a:srgbClr val="F39C12"/>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8" name="Google Shape;18;g911723732b_0_74"/>
          <p:cNvSpPr txBox="1">
            <a:spLocks noGrp="1"/>
          </p:cNvSpPr>
          <p:nvPr>
            <p:ph type="title"/>
          </p:nvPr>
        </p:nvSpPr>
        <p:spPr>
          <a:xfrm>
            <a:off x="1164431" y="800100"/>
            <a:ext cx="6980400" cy="557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2pPr>
            <a:lvl3pPr marR="0" lvl="2"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3pPr>
            <a:lvl4pPr marR="0" lvl="3"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4pPr>
            <a:lvl5pPr marR="0" lvl="4"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5pPr>
            <a:lvl6pPr marR="0" lvl="5"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6pPr>
            <a:lvl7pPr marR="0" lvl="6"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7pPr>
            <a:lvl8pPr marR="0" lvl="7"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8pPr>
            <a:lvl9pPr marR="0" lvl="8"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9pPr>
          </a:lstStyle>
          <a:p>
            <a:endParaRPr/>
          </a:p>
        </p:txBody>
      </p:sp>
      <p:sp>
        <p:nvSpPr>
          <p:cNvPr id="19" name="Google Shape;19;g911723732b_0_74"/>
          <p:cNvSpPr txBox="1">
            <a:spLocks noGrp="1"/>
          </p:cNvSpPr>
          <p:nvPr>
            <p:ph type="body" idx="1"/>
          </p:nvPr>
        </p:nvSpPr>
        <p:spPr>
          <a:xfrm>
            <a:off x="1179695" y="2650331"/>
            <a:ext cx="7307100" cy="17358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1pPr>
            <a:lvl2pPr marL="914400" marR="0" lvl="1"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2pPr>
            <a:lvl3pPr marL="1371600" marR="0" lvl="2"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3pPr>
            <a:lvl4pPr marL="1828800" marR="0" lvl="3"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4pPr>
            <a:lvl5pPr marL="2286000" marR="0" lvl="4"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5pPr>
            <a:lvl6pPr marL="2743200" marR="0" lvl="5"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6pPr>
            <a:lvl7pPr marL="3200400" marR="0" lvl="6"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7pPr>
            <a:lvl8pPr marL="3657600" marR="0" lvl="7"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8pPr>
            <a:lvl9pPr marL="4114800" marR="0" lvl="8"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20" name="Google Shape;20;g911723732b_0_74"/>
          <p:cNvSpPr txBox="1">
            <a:spLocks noGrp="1"/>
          </p:cNvSpPr>
          <p:nvPr>
            <p:ph type="sldNum" idx="12"/>
          </p:nvPr>
        </p:nvSpPr>
        <p:spPr>
          <a:xfrm>
            <a:off x="4585097" y="4886325"/>
            <a:ext cx="178500" cy="192900"/>
          </a:xfrm>
          <a:prstGeom prst="rect">
            <a:avLst/>
          </a:prstGeom>
          <a:noFill/>
          <a:ln>
            <a:noFill/>
          </a:ln>
        </p:spPr>
        <p:txBody>
          <a:bodyPr spcFirstLastPara="1" wrap="square" lIns="28575" tIns="28575" rIns="28575" bIns="28575" anchor="t" anchorCtr="0">
            <a:noAutofit/>
          </a:bodyPr>
          <a:lstStyle>
            <a:lvl1pPr marL="0" marR="0" lvl="0"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1pPr>
            <a:lvl2pPr marL="0" marR="0" lvl="1"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2pPr>
            <a:lvl3pPr marL="0" marR="0" lvl="2"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3pPr>
            <a:lvl4pPr marL="0" marR="0" lvl="3"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4pPr>
            <a:lvl5pPr marL="0" marR="0" lvl="4"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5pPr>
            <a:lvl6pPr marL="0" marR="0" lvl="5"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6pPr>
            <a:lvl7pPr marL="0" marR="0" lvl="6"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7pPr>
            <a:lvl8pPr marL="0" marR="0" lvl="7"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8pPr>
            <a:lvl9pPr marL="0" marR="0" lvl="8"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s"/>
              <a:t>‹Nº›</a:t>
            </a:fld>
            <a:endParaRPr/>
          </a:p>
        </p:txBody>
      </p:sp>
      <p:pic>
        <p:nvPicPr>
          <p:cNvPr id="21" name="Google Shape;21;g911723732b_0_74" descr="Logo keepcoding nuevo solo círculo (1).png"/>
          <p:cNvPicPr preferRelativeResize="0"/>
          <p:nvPr/>
        </p:nvPicPr>
        <p:blipFill rotWithShape="1">
          <a:blip r:embed="rId2">
            <a:alphaModFix/>
          </a:blip>
          <a:srcRect/>
          <a:stretch/>
        </p:blipFill>
        <p:spPr>
          <a:xfrm>
            <a:off x="-424493" y="4109057"/>
            <a:ext cx="1921579" cy="1356541"/>
          </a:xfrm>
          <a:prstGeom prst="rect">
            <a:avLst/>
          </a:prstGeom>
          <a:noFill/>
          <a:ln>
            <a:noFill/>
          </a:ln>
        </p:spPr>
      </p:pic>
      <p:sp>
        <p:nvSpPr>
          <p:cNvPr id="22" name="Google Shape;22;g911723732b_0_74"/>
          <p:cNvSpPr/>
          <p:nvPr/>
        </p:nvSpPr>
        <p:spPr>
          <a:xfrm>
            <a:off x="1037096" y="4968477"/>
            <a:ext cx="4100400" cy="142800"/>
          </a:xfrm>
          <a:prstGeom prst="rect">
            <a:avLst/>
          </a:prstGeom>
          <a:no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FFFFFF"/>
              </a:buClr>
              <a:buSzPts val="600"/>
              <a:buFont typeface="Helvetica Neue"/>
              <a:buNone/>
            </a:pPr>
            <a:r>
              <a:rPr lang="es" sz="600" b="0" i="0" u="none" strike="noStrike" cap="none">
                <a:solidFill>
                  <a:srgbClr val="FFFFFF"/>
                </a:solidFill>
                <a:latin typeface="Helvetica Neue"/>
                <a:ea typeface="Helvetica Neue"/>
                <a:cs typeface="Helvetica Neue"/>
                <a:sym typeface="Helvetica Neue"/>
              </a:rPr>
              <a:t>© All rights reserved. </a:t>
            </a:r>
            <a:r>
              <a:rPr lang="es" sz="600" b="0" i="0" u="sng" strike="noStrike" cap="none">
                <a:solidFill>
                  <a:srgbClr val="FFFFFF"/>
                </a:solidFill>
                <a:latin typeface="Helvetica Neue"/>
                <a:ea typeface="Helvetica Neue"/>
                <a:cs typeface="Helvetica Neue"/>
                <a:sym typeface="Helvetica Neue"/>
              </a:rPr>
              <a:t>www.keepcoding.io</a:t>
            </a:r>
            <a:endParaRPr sz="2000" b="0" i="0" u="sng" strike="noStrike" cap="none">
              <a:solidFill>
                <a:schemeClr val="hlink"/>
              </a:solidFill>
              <a:latin typeface="Gill Sans"/>
              <a:ea typeface="Gill Sans"/>
              <a:cs typeface="Gill Sans"/>
              <a:sym typeface="Gill Sans"/>
              <a:hlinkClick r:id="rId3"/>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55"/>
          <p:cNvSpPr/>
          <p:nvPr/>
        </p:nvSpPr>
        <p:spPr>
          <a:xfrm>
            <a:off x="4572000" y="-125"/>
            <a:ext cx="4572000" cy="4716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5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90" name="Google Shape;90;p5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1" name="Google Shape;91;p5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2" name="Google Shape;92;p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93" name="Google Shape;93;p55"/>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55"/>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5"/>
        <p:cNvGrpSpPr/>
        <p:nvPr/>
      </p:nvGrpSpPr>
      <p:grpSpPr>
        <a:xfrm>
          <a:off x="0" y="0"/>
          <a:ext cx="0" cy="0"/>
          <a:chOff x="0" y="0"/>
          <a:chExt cx="0" cy="0"/>
        </a:xfrm>
      </p:grpSpPr>
      <p:sp>
        <p:nvSpPr>
          <p:cNvPr id="96" name="Google Shape;96;p5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97" name="Google Shape;97;p5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98" name="Google Shape;98;p56"/>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56"/>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5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2" name="Google Shape;102;p5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103" name="Google Shape;103;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104" name="Google Shape;104;p57"/>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57"/>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6"/>
        <p:cNvGrpSpPr/>
        <p:nvPr/>
      </p:nvGrpSpPr>
      <p:grpSpPr>
        <a:xfrm>
          <a:off x="0" y="0"/>
          <a:ext cx="0" cy="0"/>
          <a:chOff x="0" y="0"/>
          <a:chExt cx="0" cy="0"/>
        </a:xfrm>
      </p:grpSpPr>
      <p:sp>
        <p:nvSpPr>
          <p:cNvPr id="107" name="Google Shape;107;p5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108" name="Google Shape;108;p58"/>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58"/>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Apertura 2">
  <p:cSld name="TITLE_3">
    <p:spTree>
      <p:nvGrpSpPr>
        <p:cNvPr id="1" name="Shape 110"/>
        <p:cNvGrpSpPr/>
        <p:nvPr/>
      </p:nvGrpSpPr>
      <p:grpSpPr>
        <a:xfrm>
          <a:off x="0" y="0"/>
          <a:ext cx="0" cy="0"/>
          <a:chOff x="0" y="0"/>
          <a:chExt cx="0" cy="0"/>
        </a:xfrm>
      </p:grpSpPr>
      <p:sp>
        <p:nvSpPr>
          <p:cNvPr id="111" name="Google Shape;111;g9428db4122_0_177"/>
          <p:cNvSpPr/>
          <p:nvPr/>
        </p:nvSpPr>
        <p:spPr>
          <a:xfrm>
            <a:off x="-28575" y="4729163"/>
            <a:ext cx="9194100" cy="421500"/>
          </a:xfrm>
          <a:prstGeom prst="rect">
            <a:avLst/>
          </a:prstGeom>
          <a:solidFill>
            <a:srgbClr val="333333"/>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12" name="Google Shape;112;g9428db4122_0_177"/>
          <p:cNvSpPr/>
          <p:nvPr/>
        </p:nvSpPr>
        <p:spPr>
          <a:xfrm>
            <a:off x="8626547" y="3408"/>
            <a:ext cx="239400" cy="239400"/>
          </a:xfrm>
          <a:prstGeom prst="rect">
            <a:avLst/>
          </a:prstGeom>
          <a:solidFill>
            <a:srgbClr val="D35400"/>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13" name="Google Shape;113;g9428db4122_0_177"/>
          <p:cNvSpPr/>
          <p:nvPr/>
        </p:nvSpPr>
        <p:spPr>
          <a:xfrm>
            <a:off x="8902558" y="3408"/>
            <a:ext cx="239400" cy="239400"/>
          </a:xfrm>
          <a:prstGeom prst="rect">
            <a:avLst/>
          </a:prstGeom>
          <a:solidFill>
            <a:srgbClr val="F39C12"/>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14" name="Google Shape;114;g9428db4122_0_177"/>
          <p:cNvSpPr txBox="1">
            <a:spLocks noGrp="1"/>
          </p:cNvSpPr>
          <p:nvPr>
            <p:ph type="title"/>
          </p:nvPr>
        </p:nvSpPr>
        <p:spPr>
          <a:xfrm>
            <a:off x="1164431" y="800100"/>
            <a:ext cx="6980400" cy="557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2pPr>
            <a:lvl3pPr marR="0" lvl="2"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3pPr>
            <a:lvl4pPr marR="0" lvl="3"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4pPr>
            <a:lvl5pPr marR="0" lvl="4"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5pPr>
            <a:lvl6pPr marR="0" lvl="5"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6pPr>
            <a:lvl7pPr marR="0" lvl="6"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7pPr>
            <a:lvl8pPr marR="0" lvl="7"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8pPr>
            <a:lvl9pPr marR="0" lvl="8"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9pPr>
          </a:lstStyle>
          <a:p>
            <a:endParaRPr/>
          </a:p>
        </p:txBody>
      </p:sp>
      <p:sp>
        <p:nvSpPr>
          <p:cNvPr id="115" name="Google Shape;115;g9428db4122_0_177"/>
          <p:cNvSpPr txBox="1">
            <a:spLocks noGrp="1"/>
          </p:cNvSpPr>
          <p:nvPr>
            <p:ph type="body" idx="1"/>
          </p:nvPr>
        </p:nvSpPr>
        <p:spPr>
          <a:xfrm>
            <a:off x="1179695" y="2650331"/>
            <a:ext cx="7307100" cy="17358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1pPr>
            <a:lvl2pPr marL="914400" marR="0" lvl="1"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2pPr>
            <a:lvl3pPr marL="1371600" marR="0" lvl="2"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3pPr>
            <a:lvl4pPr marL="1828800" marR="0" lvl="3"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4pPr>
            <a:lvl5pPr marL="2286000" marR="0" lvl="4"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5pPr>
            <a:lvl6pPr marL="2743200" marR="0" lvl="5"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6pPr>
            <a:lvl7pPr marL="3200400" marR="0" lvl="6"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7pPr>
            <a:lvl8pPr marL="3657600" marR="0" lvl="7"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8pPr>
            <a:lvl9pPr marL="4114800" marR="0" lvl="8"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116" name="Google Shape;116;g9428db4122_0_177"/>
          <p:cNvSpPr txBox="1">
            <a:spLocks noGrp="1"/>
          </p:cNvSpPr>
          <p:nvPr>
            <p:ph type="sldNum" idx="12"/>
          </p:nvPr>
        </p:nvSpPr>
        <p:spPr>
          <a:xfrm>
            <a:off x="4585097" y="4886325"/>
            <a:ext cx="178500" cy="192900"/>
          </a:xfrm>
          <a:prstGeom prst="rect">
            <a:avLst/>
          </a:prstGeom>
          <a:noFill/>
          <a:ln>
            <a:noFill/>
          </a:ln>
        </p:spPr>
        <p:txBody>
          <a:bodyPr spcFirstLastPara="1" wrap="square" lIns="28575" tIns="28575" rIns="28575" bIns="28575" anchor="t" anchorCtr="0">
            <a:noAutofit/>
          </a:bodyPr>
          <a:lstStyle>
            <a:lvl1pPr marL="0" marR="0" lvl="0"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1pPr>
            <a:lvl2pPr marL="0" marR="0" lvl="1"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2pPr>
            <a:lvl3pPr marL="0" marR="0" lvl="2"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3pPr>
            <a:lvl4pPr marL="0" marR="0" lvl="3"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4pPr>
            <a:lvl5pPr marL="0" marR="0" lvl="4"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5pPr>
            <a:lvl6pPr marL="0" marR="0" lvl="5"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6pPr>
            <a:lvl7pPr marL="0" marR="0" lvl="6"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7pPr>
            <a:lvl8pPr marL="0" marR="0" lvl="7"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8pPr>
            <a:lvl9pPr marL="0" marR="0" lvl="8"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s"/>
              <a:t>‹Nº›</a:t>
            </a:fld>
            <a:endParaRPr/>
          </a:p>
        </p:txBody>
      </p:sp>
      <p:pic>
        <p:nvPicPr>
          <p:cNvPr id="117" name="Google Shape;117;g9428db4122_0_177" descr="Logo keepcoding nuevo solo círculo (1).png"/>
          <p:cNvPicPr preferRelativeResize="0"/>
          <p:nvPr/>
        </p:nvPicPr>
        <p:blipFill rotWithShape="1">
          <a:blip r:embed="rId2">
            <a:alphaModFix/>
          </a:blip>
          <a:srcRect/>
          <a:stretch/>
        </p:blipFill>
        <p:spPr>
          <a:xfrm>
            <a:off x="-424493" y="4109057"/>
            <a:ext cx="1921579" cy="1356541"/>
          </a:xfrm>
          <a:prstGeom prst="rect">
            <a:avLst/>
          </a:prstGeom>
          <a:noFill/>
          <a:ln>
            <a:noFill/>
          </a:ln>
        </p:spPr>
      </p:pic>
      <p:sp>
        <p:nvSpPr>
          <p:cNvPr id="118" name="Google Shape;118;g9428db4122_0_177"/>
          <p:cNvSpPr/>
          <p:nvPr/>
        </p:nvSpPr>
        <p:spPr>
          <a:xfrm>
            <a:off x="1037096" y="4968477"/>
            <a:ext cx="4100400" cy="142800"/>
          </a:xfrm>
          <a:prstGeom prst="rect">
            <a:avLst/>
          </a:prstGeom>
          <a:no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FFFFFF"/>
              </a:buClr>
              <a:buSzPts val="600"/>
              <a:buFont typeface="Helvetica Neue"/>
              <a:buNone/>
            </a:pPr>
            <a:r>
              <a:rPr lang="es" sz="600" b="0" i="0" u="none" strike="noStrike" cap="none">
                <a:solidFill>
                  <a:srgbClr val="FFFFFF"/>
                </a:solidFill>
                <a:latin typeface="Helvetica Neue"/>
                <a:ea typeface="Helvetica Neue"/>
                <a:cs typeface="Helvetica Neue"/>
                <a:sym typeface="Helvetica Neue"/>
              </a:rPr>
              <a:t>© All rights reserved. </a:t>
            </a:r>
            <a:r>
              <a:rPr lang="es" sz="600" b="0" i="0" u="sng" strike="noStrike" cap="none">
                <a:solidFill>
                  <a:srgbClr val="FFFFFF"/>
                </a:solidFill>
                <a:latin typeface="Helvetica Neue"/>
                <a:ea typeface="Helvetica Neue"/>
                <a:cs typeface="Helvetica Neue"/>
                <a:sym typeface="Helvetica Neue"/>
              </a:rPr>
              <a:t>www.keepcoding.io</a:t>
            </a:r>
            <a:endParaRPr sz="2000" b="0" i="0" u="sng" strike="noStrike" cap="none">
              <a:solidFill>
                <a:schemeClr val="hlink"/>
              </a:solidFill>
              <a:latin typeface="Gill Sans"/>
              <a:ea typeface="Gill Sans"/>
              <a:cs typeface="Gill Sans"/>
              <a:sym typeface="Gill Sans"/>
              <a:hlinkClick r:id="rId3"/>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Apertura 4">
  <p:cSld name="TITLE_5">
    <p:spTree>
      <p:nvGrpSpPr>
        <p:cNvPr id="1" name="Shape 119"/>
        <p:cNvGrpSpPr/>
        <p:nvPr/>
      </p:nvGrpSpPr>
      <p:grpSpPr>
        <a:xfrm>
          <a:off x="0" y="0"/>
          <a:ext cx="0" cy="0"/>
          <a:chOff x="0" y="0"/>
          <a:chExt cx="0" cy="0"/>
        </a:xfrm>
      </p:grpSpPr>
      <p:sp>
        <p:nvSpPr>
          <p:cNvPr id="120" name="Google Shape;120;g96d831408e_0_83"/>
          <p:cNvSpPr/>
          <p:nvPr/>
        </p:nvSpPr>
        <p:spPr>
          <a:xfrm>
            <a:off x="-28575" y="4729163"/>
            <a:ext cx="9194100" cy="421500"/>
          </a:xfrm>
          <a:prstGeom prst="rect">
            <a:avLst/>
          </a:prstGeom>
          <a:solidFill>
            <a:srgbClr val="333333"/>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21" name="Google Shape;121;g96d831408e_0_83"/>
          <p:cNvSpPr/>
          <p:nvPr/>
        </p:nvSpPr>
        <p:spPr>
          <a:xfrm>
            <a:off x="8626547" y="3408"/>
            <a:ext cx="239400" cy="239400"/>
          </a:xfrm>
          <a:prstGeom prst="rect">
            <a:avLst/>
          </a:prstGeom>
          <a:solidFill>
            <a:srgbClr val="D35400"/>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22" name="Google Shape;122;g96d831408e_0_83"/>
          <p:cNvSpPr/>
          <p:nvPr/>
        </p:nvSpPr>
        <p:spPr>
          <a:xfrm>
            <a:off x="8902558" y="3408"/>
            <a:ext cx="239400" cy="239400"/>
          </a:xfrm>
          <a:prstGeom prst="rect">
            <a:avLst/>
          </a:prstGeom>
          <a:solidFill>
            <a:srgbClr val="F39C12"/>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123" name="Google Shape;123;g96d831408e_0_83"/>
          <p:cNvSpPr txBox="1">
            <a:spLocks noGrp="1"/>
          </p:cNvSpPr>
          <p:nvPr>
            <p:ph type="title"/>
          </p:nvPr>
        </p:nvSpPr>
        <p:spPr>
          <a:xfrm>
            <a:off x="1164431" y="800100"/>
            <a:ext cx="6980400" cy="557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2pPr>
            <a:lvl3pPr marR="0" lvl="2"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3pPr>
            <a:lvl4pPr marR="0" lvl="3"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4pPr>
            <a:lvl5pPr marR="0" lvl="4"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5pPr>
            <a:lvl6pPr marR="0" lvl="5"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6pPr>
            <a:lvl7pPr marR="0" lvl="6"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7pPr>
            <a:lvl8pPr marR="0" lvl="7"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8pPr>
            <a:lvl9pPr marR="0" lvl="8" algn="l">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9pPr>
          </a:lstStyle>
          <a:p>
            <a:endParaRPr/>
          </a:p>
        </p:txBody>
      </p:sp>
      <p:sp>
        <p:nvSpPr>
          <p:cNvPr id="124" name="Google Shape;124;g96d831408e_0_83"/>
          <p:cNvSpPr txBox="1">
            <a:spLocks noGrp="1"/>
          </p:cNvSpPr>
          <p:nvPr>
            <p:ph type="body" idx="1"/>
          </p:nvPr>
        </p:nvSpPr>
        <p:spPr>
          <a:xfrm>
            <a:off x="1179695" y="2650331"/>
            <a:ext cx="7307100" cy="17358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1pPr>
            <a:lvl2pPr marL="914400" marR="0" lvl="1"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2pPr>
            <a:lvl3pPr marL="1371600" marR="0" lvl="2"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3pPr>
            <a:lvl4pPr marL="1828800" marR="0" lvl="3"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4pPr>
            <a:lvl5pPr marL="2286000" marR="0" lvl="4"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5pPr>
            <a:lvl6pPr marL="2743200" marR="0" lvl="5"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6pPr>
            <a:lvl7pPr marL="3200400" marR="0" lvl="6"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7pPr>
            <a:lvl8pPr marL="3657600" marR="0" lvl="7"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8pPr>
            <a:lvl9pPr marL="4114800" marR="0" lvl="8" indent="-228600" algn="l">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125" name="Google Shape;125;g96d831408e_0_83"/>
          <p:cNvSpPr txBox="1">
            <a:spLocks noGrp="1"/>
          </p:cNvSpPr>
          <p:nvPr>
            <p:ph type="sldNum" idx="12"/>
          </p:nvPr>
        </p:nvSpPr>
        <p:spPr>
          <a:xfrm>
            <a:off x="4585097" y="4886325"/>
            <a:ext cx="178500" cy="192900"/>
          </a:xfrm>
          <a:prstGeom prst="rect">
            <a:avLst/>
          </a:prstGeom>
          <a:noFill/>
          <a:ln>
            <a:noFill/>
          </a:ln>
        </p:spPr>
        <p:txBody>
          <a:bodyPr spcFirstLastPara="1" wrap="square" lIns="28575" tIns="28575" rIns="28575" bIns="28575" anchor="t" anchorCtr="0">
            <a:noAutofit/>
          </a:bodyPr>
          <a:lstStyle>
            <a:lvl1pPr marL="0" marR="0" lvl="0"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1pPr>
            <a:lvl2pPr marL="0" marR="0" lvl="1"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2pPr>
            <a:lvl3pPr marL="0" marR="0" lvl="2"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3pPr>
            <a:lvl4pPr marL="0" marR="0" lvl="3"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4pPr>
            <a:lvl5pPr marL="0" marR="0" lvl="4"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5pPr>
            <a:lvl6pPr marL="0" marR="0" lvl="5"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6pPr>
            <a:lvl7pPr marL="0" marR="0" lvl="6"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7pPr>
            <a:lvl8pPr marL="0" marR="0" lvl="7"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8pPr>
            <a:lvl9pPr marL="0" marR="0" lvl="8" indent="0" algn="ctr">
              <a:lnSpc>
                <a:spcPct val="100000"/>
              </a:lnSpc>
              <a:spcBef>
                <a:spcPts val="0"/>
              </a:spcBef>
              <a:spcAft>
                <a:spcPts val="0"/>
              </a:spcAft>
              <a:buClr>
                <a:srgbClr val="000000"/>
              </a:buClr>
              <a:buSzPts val="900"/>
              <a:buFont typeface="Gill Sans"/>
              <a:buNone/>
              <a:defRPr sz="900" b="0" i="0" u="none" strike="noStrike" cap="none">
                <a:solidFill>
                  <a:srgbClr val="000000"/>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s"/>
              <a:t>‹Nº›</a:t>
            </a:fld>
            <a:endParaRPr/>
          </a:p>
        </p:txBody>
      </p:sp>
      <p:pic>
        <p:nvPicPr>
          <p:cNvPr id="126" name="Google Shape;126;g96d831408e_0_83" descr="Logo keepcoding nuevo solo círculo (1).png"/>
          <p:cNvPicPr preferRelativeResize="0"/>
          <p:nvPr/>
        </p:nvPicPr>
        <p:blipFill rotWithShape="1">
          <a:blip r:embed="rId2">
            <a:alphaModFix/>
          </a:blip>
          <a:srcRect/>
          <a:stretch/>
        </p:blipFill>
        <p:spPr>
          <a:xfrm>
            <a:off x="-424493" y="4109057"/>
            <a:ext cx="1921579" cy="1356541"/>
          </a:xfrm>
          <a:prstGeom prst="rect">
            <a:avLst/>
          </a:prstGeom>
          <a:noFill/>
          <a:ln>
            <a:noFill/>
          </a:ln>
        </p:spPr>
      </p:pic>
      <p:sp>
        <p:nvSpPr>
          <p:cNvPr id="127" name="Google Shape;127;g96d831408e_0_83"/>
          <p:cNvSpPr/>
          <p:nvPr/>
        </p:nvSpPr>
        <p:spPr>
          <a:xfrm>
            <a:off x="1037096" y="4968477"/>
            <a:ext cx="4100400" cy="142800"/>
          </a:xfrm>
          <a:prstGeom prst="rect">
            <a:avLst/>
          </a:prstGeom>
          <a:no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FFFFFF"/>
              </a:buClr>
              <a:buSzPts val="600"/>
              <a:buFont typeface="Helvetica Neue"/>
              <a:buNone/>
            </a:pPr>
            <a:r>
              <a:rPr lang="es" sz="600" b="0" i="0" u="none" strike="noStrike" cap="none">
                <a:solidFill>
                  <a:srgbClr val="FFFFFF"/>
                </a:solidFill>
                <a:latin typeface="Helvetica Neue"/>
                <a:ea typeface="Helvetica Neue"/>
                <a:cs typeface="Helvetica Neue"/>
                <a:sym typeface="Helvetica Neue"/>
              </a:rPr>
              <a:t>© All rights reserved. </a:t>
            </a:r>
            <a:r>
              <a:rPr lang="es" sz="600" b="0" i="0" u="sng" strike="noStrike" cap="none">
                <a:solidFill>
                  <a:srgbClr val="FFFFFF"/>
                </a:solidFill>
                <a:latin typeface="Helvetica Neue"/>
                <a:ea typeface="Helvetica Neue"/>
                <a:cs typeface="Helvetica Neue"/>
                <a:sym typeface="Helvetica Neue"/>
              </a:rPr>
              <a:t>www.keepcoding.io</a:t>
            </a:r>
            <a:endParaRPr sz="2000" b="0" i="0" u="sng" strike="noStrike" cap="none">
              <a:solidFill>
                <a:schemeClr val="hlink"/>
              </a:solidFill>
              <a:latin typeface="Gill Sans"/>
              <a:ea typeface="Gill Sans"/>
              <a:cs typeface="Gill Sans"/>
              <a:sym typeface="Gill Sans"/>
              <a:hlinkClick r:id="rId3"/>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5" name="Google Shape;25;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26" name="Google Shape;26;p47"/>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47"/>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4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4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KC-b/n" type="title">
  <p:cSld name="TITLE">
    <p:spTree>
      <p:nvGrpSpPr>
        <p:cNvPr id="1" name="Shape 51"/>
        <p:cNvGrpSpPr/>
        <p:nvPr/>
      </p:nvGrpSpPr>
      <p:grpSpPr>
        <a:xfrm>
          <a:off x="0" y="0"/>
          <a:ext cx="0" cy="0"/>
          <a:chOff x="0" y="0"/>
          <a:chExt cx="0" cy="0"/>
        </a:xfrm>
      </p:grpSpPr>
      <p:sp>
        <p:nvSpPr>
          <p:cNvPr id="52" name="Google Shape;52;p4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Font typeface="Helvetica Neue"/>
              <a:buNone/>
              <a:defRPr sz="5200">
                <a:latin typeface="Helvetica Neue"/>
                <a:ea typeface="Helvetica Neue"/>
                <a:cs typeface="Helvetica Neue"/>
                <a:sym typeface="Helvetica Neue"/>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3" name="Google Shape;53;p4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4" name="Google Shape;5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55" name="Google Shape;55;p44"/>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44"/>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7"/>
        <p:cNvGrpSpPr/>
        <p:nvPr/>
      </p:nvGrpSpPr>
      <p:grpSpPr>
        <a:xfrm>
          <a:off x="0" y="0"/>
          <a:ext cx="0" cy="0"/>
          <a:chOff x="0" y="0"/>
          <a:chExt cx="0" cy="0"/>
        </a:xfrm>
      </p:grpSpPr>
      <p:sp>
        <p:nvSpPr>
          <p:cNvPr id="58" name="Google Shape;58;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9" name="Google Shape;59;p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0" name="Google Shape;60;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61" name="Google Shape;61;p45"/>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45"/>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Gracias">
  <p:cSld name="Gracias">
    <p:spTree>
      <p:nvGrpSpPr>
        <p:cNvPr id="1" name="Shape 63"/>
        <p:cNvGrpSpPr/>
        <p:nvPr/>
      </p:nvGrpSpPr>
      <p:grpSpPr>
        <a:xfrm>
          <a:off x="0" y="0"/>
          <a:ext cx="0" cy="0"/>
          <a:chOff x="0" y="0"/>
          <a:chExt cx="0" cy="0"/>
        </a:xfrm>
      </p:grpSpPr>
      <p:sp>
        <p:nvSpPr>
          <p:cNvPr id="64" name="Google Shape;64;p51"/>
          <p:cNvSpPr/>
          <p:nvPr/>
        </p:nvSpPr>
        <p:spPr>
          <a:xfrm>
            <a:off x="371" y="1803797"/>
            <a:ext cx="9129600" cy="1100100"/>
          </a:xfrm>
          <a:prstGeom prst="rect">
            <a:avLst/>
          </a:prstGeom>
          <a:noFill/>
          <a:ln>
            <a:noFill/>
          </a:ln>
        </p:spPr>
        <p:txBody>
          <a:bodyPr spcFirstLastPara="1" wrap="square" lIns="28575" tIns="28575" rIns="28575" bIns="28575" anchor="t" anchorCtr="0">
            <a:noAutofit/>
          </a:bodyPr>
          <a:lstStyle/>
          <a:p>
            <a:pPr marL="0" marR="0" lvl="0" indent="0" algn="ctr" rtl="0">
              <a:lnSpc>
                <a:spcPct val="80000"/>
              </a:lnSpc>
              <a:spcBef>
                <a:spcPts val="0"/>
              </a:spcBef>
              <a:spcAft>
                <a:spcPts val="0"/>
              </a:spcAft>
              <a:buClr>
                <a:srgbClr val="4A4A4A"/>
              </a:buClr>
              <a:buSzPts val="5400"/>
              <a:buFont typeface="Helvetica Neue Light"/>
              <a:buNone/>
            </a:pPr>
            <a:r>
              <a:rPr lang="es" sz="5400" b="0" i="0" u="none" strike="noStrike" cap="none">
                <a:solidFill>
                  <a:srgbClr val="4A4A4A"/>
                </a:solidFill>
                <a:latin typeface="Helvetica Neue Light"/>
                <a:ea typeface="Helvetica Neue Light"/>
                <a:cs typeface="Helvetica Neue Light"/>
                <a:sym typeface="Helvetica Neue Light"/>
              </a:rPr>
              <a:t>GRACIAS</a:t>
            </a:r>
            <a:endParaRPr sz="800" b="0" i="0" u="none" strike="noStrike" cap="none">
              <a:solidFill>
                <a:srgbClr val="000000"/>
              </a:solidFill>
              <a:latin typeface="Arial"/>
              <a:ea typeface="Arial"/>
              <a:cs typeface="Arial"/>
              <a:sym typeface="Arial"/>
            </a:endParaRPr>
          </a:p>
          <a:p>
            <a:pPr marL="0" marR="0" lvl="0" indent="0" algn="ctr" rtl="0">
              <a:lnSpc>
                <a:spcPct val="80000"/>
              </a:lnSpc>
              <a:spcBef>
                <a:spcPts val="0"/>
              </a:spcBef>
              <a:spcAft>
                <a:spcPts val="0"/>
              </a:spcAft>
              <a:buClr>
                <a:srgbClr val="4A4A4A"/>
              </a:buClr>
              <a:buSzPts val="2500"/>
              <a:buFont typeface="Helvetica Neue Light"/>
              <a:buNone/>
            </a:pPr>
            <a:r>
              <a:rPr lang="es" sz="2500" b="0" i="0" u="sng" strike="noStrike" cap="none">
                <a:solidFill>
                  <a:schemeClr val="hlink"/>
                </a:solidFill>
                <a:latin typeface="Helvetica Neue Light"/>
                <a:ea typeface="Helvetica Neue Light"/>
                <a:cs typeface="Helvetica Neue Light"/>
                <a:sym typeface="Helvetica Neue Light"/>
                <a:hlinkClick r:id="rId2"/>
              </a:rPr>
              <a:t>www.keepcoding.io</a:t>
            </a:r>
            <a:endParaRPr sz="800" b="0" i="0" u="none" strike="noStrike" cap="none">
              <a:solidFill>
                <a:srgbClr val="000000"/>
              </a:solidFill>
              <a:latin typeface="Arial"/>
              <a:ea typeface="Arial"/>
              <a:cs typeface="Arial"/>
              <a:sym typeface="Arial"/>
            </a:endParaRPr>
          </a:p>
        </p:txBody>
      </p:sp>
      <p:sp>
        <p:nvSpPr>
          <p:cNvPr id="65" name="Google Shape;65;p51"/>
          <p:cNvSpPr/>
          <p:nvPr/>
        </p:nvSpPr>
        <p:spPr>
          <a:xfrm>
            <a:off x="-28575" y="4729163"/>
            <a:ext cx="9194100" cy="421500"/>
          </a:xfrm>
          <a:prstGeom prst="rect">
            <a:avLst/>
          </a:prstGeom>
          <a:solidFill>
            <a:srgbClr val="333333"/>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66" name="Google Shape;66;p51"/>
          <p:cNvSpPr/>
          <p:nvPr/>
        </p:nvSpPr>
        <p:spPr>
          <a:xfrm>
            <a:off x="1037096" y="4968477"/>
            <a:ext cx="4100400" cy="142800"/>
          </a:xfrm>
          <a:prstGeom prst="rect">
            <a:avLst/>
          </a:prstGeom>
          <a:no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FFFFFF"/>
              </a:buClr>
              <a:buSzPts val="600"/>
              <a:buFont typeface="Helvetica Neue"/>
              <a:buNone/>
            </a:pPr>
            <a:r>
              <a:rPr lang="es" sz="600" b="0" i="0" u="none" strike="noStrike" cap="none">
                <a:solidFill>
                  <a:srgbClr val="FFFFFF"/>
                </a:solidFill>
                <a:latin typeface="Helvetica Neue"/>
                <a:ea typeface="Helvetica Neue"/>
                <a:cs typeface="Helvetica Neue"/>
                <a:sym typeface="Helvetica Neue"/>
              </a:rPr>
              <a:t>© All rights reserved. </a:t>
            </a:r>
            <a:r>
              <a:rPr lang="es" sz="600" b="0" i="0" u="sng" strike="noStrike" cap="none">
                <a:solidFill>
                  <a:srgbClr val="FFFFFF"/>
                </a:solidFill>
                <a:latin typeface="Helvetica Neue"/>
                <a:ea typeface="Helvetica Neue"/>
                <a:cs typeface="Helvetica Neue"/>
                <a:sym typeface="Helvetica Neue"/>
              </a:rPr>
              <a:t>www.keepcoding.io</a:t>
            </a:r>
            <a:endParaRPr sz="2000" b="0" i="0" u="sng" strike="noStrike" cap="none">
              <a:solidFill>
                <a:schemeClr val="hlink"/>
              </a:solidFill>
              <a:latin typeface="Gill Sans"/>
              <a:ea typeface="Gill Sans"/>
              <a:cs typeface="Gill Sans"/>
              <a:sym typeface="Gill Sans"/>
              <a:hlinkClick r:id="rId2"/>
            </a:endParaRPr>
          </a:p>
        </p:txBody>
      </p:sp>
      <p:sp>
        <p:nvSpPr>
          <p:cNvPr id="67" name="Google Shape;67;p51"/>
          <p:cNvSpPr/>
          <p:nvPr/>
        </p:nvSpPr>
        <p:spPr>
          <a:xfrm>
            <a:off x="8626547" y="3408"/>
            <a:ext cx="239400" cy="239400"/>
          </a:xfrm>
          <a:prstGeom prst="rect">
            <a:avLst/>
          </a:prstGeom>
          <a:solidFill>
            <a:srgbClr val="D35400"/>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68" name="Google Shape;68;p51"/>
          <p:cNvSpPr/>
          <p:nvPr/>
        </p:nvSpPr>
        <p:spPr>
          <a:xfrm>
            <a:off x="8902558" y="3408"/>
            <a:ext cx="239400" cy="239400"/>
          </a:xfrm>
          <a:prstGeom prst="rect">
            <a:avLst/>
          </a:prstGeom>
          <a:solidFill>
            <a:srgbClr val="F39C12"/>
          </a:solidFill>
          <a:ln>
            <a:noFill/>
          </a:ln>
        </p:spPr>
        <p:txBody>
          <a:bodyPr spcFirstLastPara="1" wrap="square" lIns="28575" tIns="28575" rIns="28575" bIns="28575"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000" b="0" i="0" u="none" strike="noStrike" cap="none">
              <a:solidFill>
                <a:srgbClr val="000000"/>
              </a:solidFill>
              <a:latin typeface="Gill Sans"/>
              <a:ea typeface="Gill Sans"/>
              <a:cs typeface="Gill Sans"/>
              <a:sym typeface="Gill Sans"/>
            </a:endParaRPr>
          </a:p>
        </p:txBody>
      </p:sp>
      <p:sp>
        <p:nvSpPr>
          <p:cNvPr id="69" name="Google Shape;69;p51"/>
          <p:cNvSpPr txBox="1">
            <a:spLocks noGrp="1"/>
          </p:cNvSpPr>
          <p:nvPr>
            <p:ph type="sldNum" idx="12"/>
          </p:nvPr>
        </p:nvSpPr>
        <p:spPr>
          <a:xfrm>
            <a:off x="4477940" y="4886325"/>
            <a:ext cx="178500" cy="192900"/>
          </a:xfrm>
          <a:prstGeom prst="rect">
            <a:avLst/>
          </a:prstGeom>
          <a:noFill/>
          <a:ln>
            <a:noFill/>
          </a:ln>
        </p:spPr>
        <p:txBody>
          <a:bodyPr spcFirstLastPara="1" wrap="square" lIns="28575" tIns="28575" rIns="28575" bIns="28575" anchor="t" anchorCtr="0">
            <a:noAutofit/>
          </a:bodyPr>
          <a:lstStyle>
            <a:lvl1pPr marL="0" marR="0" lvl="0"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900"/>
              <a:buFont typeface="Gill Sans"/>
              <a:buNone/>
              <a:defRPr sz="900" b="0" i="0" u="none" strike="noStrike" cap="none">
                <a:solidFill>
                  <a:schemeClr val="dk2"/>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s"/>
              <a:t>‹Nº›</a:t>
            </a:fld>
            <a:endParaRPr sz="1000"/>
          </a:p>
        </p:txBody>
      </p:sp>
      <p:pic>
        <p:nvPicPr>
          <p:cNvPr id="70" name="Google Shape;70;p51" descr="Logo keepcoding nuevo solo círculo (1).png"/>
          <p:cNvPicPr preferRelativeResize="0"/>
          <p:nvPr/>
        </p:nvPicPr>
        <p:blipFill rotWithShape="1">
          <a:blip r:embed="rId3">
            <a:alphaModFix/>
          </a:blip>
          <a:srcRect/>
          <a:stretch/>
        </p:blipFill>
        <p:spPr>
          <a:xfrm>
            <a:off x="-424493" y="4109057"/>
            <a:ext cx="1921579" cy="135654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
        <p:cNvGrpSpPr/>
        <p:nvPr/>
      </p:nvGrpSpPr>
      <p:grpSpPr>
        <a:xfrm>
          <a:off x="0" y="0"/>
          <a:ext cx="0" cy="0"/>
          <a:chOff x="0" y="0"/>
          <a:chExt cx="0" cy="0"/>
        </a:xfrm>
      </p:grpSpPr>
      <p:sp>
        <p:nvSpPr>
          <p:cNvPr id="72" name="Google Shape;72;p5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3" name="Google Shape;73;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74" name="Google Shape;74;p52"/>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52"/>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5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8" name="Google Shape;78;p5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9" name="Google Shape;79;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80" name="Google Shape;80;p53"/>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53"/>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2"/>
        <p:cNvGrpSpPr/>
        <p:nvPr/>
      </p:nvGrpSpPr>
      <p:grpSpPr>
        <a:xfrm>
          <a:off x="0" y="0"/>
          <a:ext cx="0" cy="0"/>
          <a:chOff x="0" y="0"/>
          <a:chExt cx="0" cy="0"/>
        </a:xfrm>
      </p:grpSpPr>
      <p:sp>
        <p:nvSpPr>
          <p:cNvPr id="83" name="Google Shape;83;p5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4" name="Google Shape;84;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85" name="Google Shape;85;p54"/>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54"/>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hyperlink" Target="http://www.keepcoding.io"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3"/>
          <p:cNvSpPr/>
          <p:nvPr/>
        </p:nvSpPr>
        <p:spPr>
          <a:xfrm>
            <a:off x="0" y="4714975"/>
            <a:ext cx="9144000" cy="437400"/>
          </a:xfrm>
          <a:prstGeom prst="rect">
            <a:avLst/>
          </a:prstGeom>
          <a:solidFill>
            <a:srgbClr val="323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 name="Google Shape;8;p4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9" name="Google Shape;9;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‹Nº›</a:t>
            </a:fld>
            <a:endParaRPr/>
          </a:p>
        </p:txBody>
      </p:sp>
      <p:sp>
        <p:nvSpPr>
          <p:cNvPr id="10" name="Google Shape;10;p43"/>
          <p:cNvSpPr/>
          <p:nvPr/>
        </p:nvSpPr>
        <p:spPr>
          <a:xfrm>
            <a:off x="8640000" y="0"/>
            <a:ext cx="230700" cy="237600"/>
          </a:xfrm>
          <a:prstGeom prst="rect">
            <a:avLst/>
          </a:prstGeom>
          <a:solidFill>
            <a:srgbClr val="D354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43"/>
          <p:cNvSpPr/>
          <p:nvPr/>
        </p:nvSpPr>
        <p:spPr>
          <a:xfrm>
            <a:off x="8913300" y="0"/>
            <a:ext cx="230700" cy="237600"/>
          </a:xfrm>
          <a:prstGeom prst="rect">
            <a:avLst/>
          </a:prstGeom>
          <a:solidFill>
            <a:srgbClr val="F39C1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12;p43" descr="Logo keepcoding nuevo solo círculo (1).png"/>
          <p:cNvPicPr preferRelativeResize="0"/>
          <p:nvPr/>
        </p:nvPicPr>
        <p:blipFill rotWithShape="1">
          <a:blip r:embed="rId17">
            <a:alphaModFix/>
          </a:blip>
          <a:srcRect/>
          <a:stretch/>
        </p:blipFill>
        <p:spPr>
          <a:xfrm>
            <a:off x="-580100" y="4125125"/>
            <a:ext cx="2023901" cy="1379626"/>
          </a:xfrm>
          <a:prstGeom prst="rect">
            <a:avLst/>
          </a:prstGeom>
          <a:noFill/>
          <a:ln>
            <a:noFill/>
          </a:ln>
        </p:spPr>
      </p:pic>
      <p:sp>
        <p:nvSpPr>
          <p:cNvPr id="13" name="Google Shape;13;p43"/>
          <p:cNvSpPr/>
          <p:nvPr/>
        </p:nvSpPr>
        <p:spPr>
          <a:xfrm>
            <a:off x="957676" y="4849173"/>
            <a:ext cx="7289700" cy="2541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FFFFFF"/>
              </a:buClr>
              <a:buSzPts val="1000"/>
              <a:buFont typeface="Helvetica Neue"/>
              <a:buNone/>
            </a:pPr>
            <a:r>
              <a:rPr lang="es" sz="800" b="0" i="0" u="none" strike="noStrike" cap="none">
                <a:solidFill>
                  <a:srgbClr val="FFFFFF"/>
                </a:solidFill>
                <a:latin typeface="Helvetica Neue"/>
                <a:ea typeface="Helvetica Neue"/>
                <a:cs typeface="Helvetica Neue"/>
                <a:sym typeface="Helvetica Neue"/>
              </a:rPr>
              <a:t>© All rights reserved. </a:t>
            </a:r>
            <a:r>
              <a:rPr lang="es" sz="800" b="0" i="0" u="sng" strike="noStrike" cap="none">
                <a:solidFill>
                  <a:srgbClr val="FFFFFF"/>
                </a:solidFill>
                <a:latin typeface="Helvetica Neue"/>
                <a:ea typeface="Helvetica Neue"/>
                <a:cs typeface="Helvetica Neue"/>
                <a:sym typeface="Helvetica Neue"/>
              </a:rPr>
              <a:t>www.keepcoding.io</a:t>
            </a:r>
            <a:endParaRPr sz="800" b="0" i="0" u="sng" strike="noStrike" cap="none">
              <a:solidFill>
                <a:srgbClr val="0097A7"/>
              </a:solidFill>
              <a:latin typeface="Gill Sans"/>
              <a:ea typeface="Gill Sans"/>
              <a:cs typeface="Gill Sans"/>
              <a:sym typeface="Gill Sans"/>
              <a:hlinkClick r:id="rId18">
                <a:extLst>
                  <a:ext uri="{A12FA001-AC4F-418D-AE19-62706E023703}">
                    <ahyp:hlinkClr xmlns:ahyp="http://schemas.microsoft.com/office/drawing/2018/hyperlinkcolor" val="tx"/>
                  </a:ext>
                </a:extLst>
              </a:hlinkClick>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dia-installer.de/index.html.es" TargetMode="External"/><Relationship Id="rId7"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hyperlink" Target="https://online.visual-paradigm.com/es/" TargetMode="External"/><Relationship Id="rId5" Type="http://schemas.openxmlformats.org/officeDocument/2006/relationships/hyperlink" Target="https://moqups.com/es/" TargetMode="External"/><Relationship Id="rId4" Type="http://schemas.openxmlformats.org/officeDocument/2006/relationships/hyperlink" Target="https://www.microsoft.com/es-ar/microsoft-365/visio/flowchart-softwar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g9428db4122_0_90" descr="Logo keepcoding nuevo solo círculo (1).png"/>
          <p:cNvPicPr preferRelativeResize="0"/>
          <p:nvPr/>
        </p:nvPicPr>
        <p:blipFill rotWithShape="1">
          <a:blip r:embed="rId3">
            <a:alphaModFix/>
          </a:blip>
          <a:srcRect/>
          <a:stretch/>
        </p:blipFill>
        <p:spPr>
          <a:xfrm>
            <a:off x="-456619" y="4109079"/>
            <a:ext cx="1959235" cy="1383126"/>
          </a:xfrm>
          <a:prstGeom prst="rect">
            <a:avLst/>
          </a:prstGeom>
          <a:noFill/>
          <a:ln>
            <a:noFill/>
          </a:ln>
        </p:spPr>
      </p:pic>
      <p:pic>
        <p:nvPicPr>
          <p:cNvPr id="189" name="Google Shape;189;g9428db4122_0_90"/>
          <p:cNvPicPr preferRelativeResize="0"/>
          <p:nvPr/>
        </p:nvPicPr>
        <p:blipFill rotWithShape="1">
          <a:blip r:embed="rId4">
            <a:alphaModFix/>
          </a:blip>
          <a:srcRect/>
          <a:stretch/>
        </p:blipFill>
        <p:spPr>
          <a:xfrm>
            <a:off x="6206066" y="1771997"/>
            <a:ext cx="2380636" cy="2643370"/>
          </a:xfrm>
          <a:prstGeom prst="rect">
            <a:avLst/>
          </a:prstGeom>
          <a:noFill/>
          <a:ln>
            <a:noFill/>
          </a:ln>
        </p:spPr>
      </p:pic>
      <p:pic>
        <p:nvPicPr>
          <p:cNvPr id="3" name="Imagen 2">
            <a:extLst>
              <a:ext uri="{FF2B5EF4-FFF2-40B4-BE49-F238E27FC236}">
                <a16:creationId xmlns:a16="http://schemas.microsoft.com/office/drawing/2014/main" id="{847E94D9-3A99-7387-09CA-F60CF42EF89A}"/>
              </a:ext>
            </a:extLst>
          </p:cNvPr>
          <p:cNvPicPr>
            <a:picLocks noChangeAspect="1"/>
          </p:cNvPicPr>
          <p:nvPr/>
        </p:nvPicPr>
        <p:blipFill>
          <a:blip r:embed="rId5"/>
          <a:stretch>
            <a:fillRect/>
          </a:stretch>
        </p:blipFill>
        <p:spPr>
          <a:xfrm>
            <a:off x="0" y="0"/>
            <a:ext cx="5531497" cy="322291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7"/>
          <p:cNvSpPr txBox="1"/>
          <p:nvPr/>
        </p:nvSpPr>
        <p:spPr>
          <a:xfrm>
            <a:off x="690900" y="1279325"/>
            <a:ext cx="8169000" cy="20070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ES" sz="1800" dirty="0">
                <a:latin typeface="Space Grotesk" panose="00000500000000000000" pitchFamily="2" charset="0"/>
                <a:sym typeface="Helvetica Neue Light"/>
              </a:rPr>
              <a:t>Para poder comentar el anterior esquema de POO fácilmente aparecen</a:t>
            </a:r>
          </a:p>
          <a:p>
            <a:pPr algn="ctr">
              <a:lnSpc>
                <a:spcPct val="150000"/>
              </a:lnSpc>
              <a:buClr>
                <a:srgbClr val="000000"/>
              </a:buClr>
              <a:buSzPts val="2000"/>
            </a:pPr>
            <a:r>
              <a:rPr lang="es-ES" sz="1800" dirty="0">
                <a:latin typeface="Space Grotesk" panose="00000500000000000000" pitchFamily="2" charset="0"/>
                <a:sym typeface="Helvetica Neue Light"/>
              </a:rPr>
              <a:t>los denominados diagramas de clases, que ilustran todo según estándares de la UML. </a:t>
            </a:r>
          </a:p>
        </p:txBody>
      </p:sp>
      <p:sp>
        <p:nvSpPr>
          <p:cNvPr id="352" name="Google Shape;352;p57"/>
          <p:cNvSpPr txBox="1"/>
          <p:nvPr/>
        </p:nvSpPr>
        <p:spPr>
          <a:xfrm>
            <a:off x="2051637" y="426102"/>
            <a:ext cx="5175900" cy="989100"/>
          </a:xfrm>
          <a:prstGeom prst="rect">
            <a:avLst/>
          </a:prstGeom>
          <a:noFill/>
          <a:ln>
            <a:noFill/>
          </a:ln>
        </p:spPr>
        <p:txBody>
          <a:bodyPr spcFirstLastPara="1" wrap="square" lIns="91425" tIns="91425" rIns="91425" bIns="91425" anchor="ctr" anchorCtr="0">
            <a:noAutofit/>
          </a:bodyPr>
          <a:lstStyle/>
          <a:p>
            <a:pPr algn="ctr">
              <a:buClr>
                <a:srgbClr val="000000"/>
              </a:buClr>
              <a:buSzPts val="3600"/>
            </a:pPr>
            <a:r>
              <a:rPr lang="es" sz="2100" dirty="0">
                <a:solidFill>
                  <a:schemeClr val="dk1"/>
                </a:solidFill>
                <a:latin typeface="Roboto"/>
                <a:ea typeface="Roboto"/>
                <a:sym typeface="Anton"/>
              </a:rPr>
              <a:t>¿Cómo se piensa con POO?</a:t>
            </a:r>
            <a:endParaRPr sz="2100" dirty="0">
              <a:solidFill>
                <a:schemeClr val="dk1"/>
              </a:solidFill>
              <a:latin typeface="Roboto"/>
              <a:ea typeface="Roboto"/>
              <a:sym typeface="Anton"/>
            </a:endParaRPr>
          </a:p>
        </p:txBody>
      </p:sp>
      <p:pic>
        <p:nvPicPr>
          <p:cNvPr id="10" name="Google Shape;377;p59">
            <a:extLst>
              <a:ext uri="{FF2B5EF4-FFF2-40B4-BE49-F238E27FC236}">
                <a16:creationId xmlns:a16="http://schemas.microsoft.com/office/drawing/2014/main" id="{396BE066-66AE-4720-B19B-16AE03A7EF9F}"/>
              </a:ext>
            </a:extLst>
          </p:cNvPr>
          <p:cNvPicPr preferRelativeResize="0"/>
          <p:nvPr/>
        </p:nvPicPr>
        <p:blipFill>
          <a:blip r:embed="rId3">
            <a:alphaModFix/>
          </a:blip>
          <a:stretch>
            <a:fillRect/>
          </a:stretch>
        </p:blipFill>
        <p:spPr>
          <a:xfrm>
            <a:off x="1113801" y="2473093"/>
            <a:ext cx="2298100" cy="1770975"/>
          </a:xfrm>
          <a:prstGeom prst="rect">
            <a:avLst/>
          </a:prstGeom>
          <a:noFill/>
          <a:ln>
            <a:noFill/>
          </a:ln>
        </p:spPr>
      </p:pic>
      <p:sp>
        <p:nvSpPr>
          <p:cNvPr id="11" name="Google Shape;382;p59">
            <a:extLst>
              <a:ext uri="{FF2B5EF4-FFF2-40B4-BE49-F238E27FC236}">
                <a16:creationId xmlns:a16="http://schemas.microsoft.com/office/drawing/2014/main" id="{98954E93-38E9-4981-A211-C1E0E6D4A4FC}"/>
              </a:ext>
            </a:extLst>
          </p:cNvPr>
          <p:cNvSpPr txBox="1"/>
          <p:nvPr/>
        </p:nvSpPr>
        <p:spPr>
          <a:xfrm>
            <a:off x="4261415" y="2377845"/>
            <a:ext cx="4059625" cy="2191685"/>
          </a:xfrm>
          <a:prstGeom prst="rect">
            <a:avLst/>
          </a:prstGeom>
          <a:noFill/>
          <a:ln w="28575" cap="flat" cmpd="sng">
            <a:solidFill>
              <a:srgbClr val="3CEFAB"/>
            </a:solidFill>
            <a:prstDash val="solid"/>
            <a:round/>
            <a:headEnd type="none" w="sm" len="sm"/>
            <a:tailEnd type="none" w="sm" len="sm"/>
          </a:ln>
        </p:spPr>
        <p:txBody>
          <a:bodyPr spcFirstLastPara="1" wrap="square" lIns="91425" tIns="91425" rIns="91425" bIns="91425" anchor="t" anchorCtr="0">
            <a:noAutofit/>
          </a:bodyPr>
          <a:lstStyle/>
          <a:p>
            <a:pPr algn="just">
              <a:lnSpc>
                <a:spcPct val="150000"/>
              </a:lnSpc>
              <a:buClr>
                <a:schemeClr val="dk1"/>
              </a:buClr>
              <a:buSzPts val="1100"/>
            </a:pPr>
            <a:r>
              <a:rPr lang="es" sz="1800" dirty="0">
                <a:solidFill>
                  <a:schemeClr val="dk1"/>
                </a:solidFill>
                <a:highlight>
                  <a:srgbClr val="FFFFFF"/>
                </a:highlight>
                <a:latin typeface="Helvetica Neue Light"/>
                <a:ea typeface="Helvetica Neue Light"/>
                <a:cs typeface="Helvetica Neue Light"/>
                <a:sym typeface="Helvetica Neue Light"/>
              </a:rPr>
              <a:t>Estructura estática que describe la estructura de un sistema mostrando las clases del sistema, sus atributos, operaciones, y las relaciones entre los objetos</a:t>
            </a:r>
            <a:endParaRPr sz="1800" dirty="0">
              <a:solidFill>
                <a:schemeClr val="dk1"/>
              </a:solidFill>
              <a:latin typeface="Helvetica Neue Light"/>
              <a:ea typeface="Helvetica Neue Light"/>
              <a:cs typeface="Helvetica Neue Light"/>
              <a:sym typeface="Helvetica Neue Light"/>
            </a:endParaRPr>
          </a:p>
          <a:p>
            <a:pPr>
              <a:lnSpc>
                <a:spcPct val="115000"/>
              </a:lnSpc>
              <a:buClr>
                <a:srgbClr val="000000"/>
              </a:buClr>
              <a:buSzPts val="1100"/>
            </a:pPr>
            <a:endParaRPr sz="1500" b="1" dirty="0">
              <a:solidFill>
                <a:srgbClr val="FFFFFF"/>
              </a:solidFill>
              <a:highlight>
                <a:srgbClr val="888888"/>
              </a:highlight>
              <a:latin typeface="Roboto Mono"/>
              <a:ea typeface="Roboto Mono"/>
              <a:cs typeface="Roboto Mono"/>
              <a:sym typeface="Roboto Mono"/>
            </a:endParaRPr>
          </a:p>
        </p:txBody>
      </p:sp>
    </p:spTree>
    <p:extLst>
      <p:ext uri="{BB962C8B-B14F-4D97-AF65-F5344CB8AC3E}">
        <p14:creationId xmlns:p14="http://schemas.microsoft.com/office/powerpoint/2010/main" val="1671002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9" name="Google Shape;389;p60"/>
          <p:cNvSpPr txBox="1"/>
          <p:nvPr/>
        </p:nvSpPr>
        <p:spPr>
          <a:xfrm>
            <a:off x="509019" y="1290650"/>
            <a:ext cx="7558200" cy="2049900"/>
          </a:xfrm>
          <a:prstGeom prst="rect">
            <a:avLst/>
          </a:prstGeom>
          <a:noFill/>
          <a:ln>
            <a:noFill/>
          </a:ln>
        </p:spPr>
        <p:txBody>
          <a:bodyPr spcFirstLastPara="1" wrap="square" lIns="91425" tIns="91425" rIns="91425" bIns="91425" anchor="t" anchorCtr="0">
            <a:noAutofit/>
          </a:bodyPr>
          <a:lstStyle/>
          <a:p>
            <a:pPr>
              <a:lnSpc>
                <a:spcPct val="150000"/>
              </a:lnSpc>
              <a:buClr>
                <a:srgbClr val="000000"/>
              </a:buClr>
              <a:buSzPts val="2000"/>
            </a:pPr>
            <a:endParaRPr sz="1800">
              <a:latin typeface="Helvetica Neue Light"/>
              <a:ea typeface="Helvetica Neue Light"/>
              <a:cs typeface="Helvetica Neue Light"/>
              <a:sym typeface="Helvetica Neue Light"/>
            </a:endParaRPr>
          </a:p>
        </p:txBody>
      </p:sp>
      <p:sp>
        <p:nvSpPr>
          <p:cNvPr id="390" name="Google Shape;390;p60"/>
          <p:cNvSpPr txBox="1"/>
          <p:nvPr/>
        </p:nvSpPr>
        <p:spPr>
          <a:xfrm>
            <a:off x="1442550" y="219900"/>
            <a:ext cx="6258900" cy="989100"/>
          </a:xfrm>
          <a:prstGeom prst="rect">
            <a:avLst/>
          </a:prstGeom>
          <a:noFill/>
          <a:ln>
            <a:noFill/>
          </a:ln>
        </p:spPr>
        <p:txBody>
          <a:bodyPr spcFirstLastPara="1" wrap="square" lIns="91425" tIns="91425" rIns="91425" bIns="91425" anchor="ctr" anchorCtr="0">
            <a:noAutofit/>
          </a:bodyPr>
          <a:lstStyle/>
          <a:p>
            <a:pPr algn="ctr">
              <a:buClr>
                <a:srgbClr val="000000"/>
              </a:buClr>
              <a:buSzPts val="3600"/>
            </a:pPr>
            <a:r>
              <a:rPr lang="es" sz="2100" dirty="0">
                <a:solidFill>
                  <a:schemeClr val="dk1"/>
                </a:solidFill>
                <a:latin typeface="Roboto"/>
                <a:ea typeface="Roboto"/>
                <a:sym typeface="Anton"/>
              </a:rPr>
              <a:t>Ejemplos de diagramas de clases </a:t>
            </a:r>
            <a:endParaRPr sz="2100" dirty="0">
              <a:solidFill>
                <a:schemeClr val="dk1"/>
              </a:solidFill>
              <a:latin typeface="Roboto"/>
              <a:ea typeface="Roboto"/>
              <a:sym typeface="Anton"/>
            </a:endParaRPr>
          </a:p>
        </p:txBody>
      </p:sp>
      <p:pic>
        <p:nvPicPr>
          <p:cNvPr id="391" name="Google Shape;391;p60"/>
          <p:cNvPicPr preferRelativeResize="0"/>
          <p:nvPr/>
        </p:nvPicPr>
        <p:blipFill>
          <a:blip r:embed="rId3">
            <a:alphaModFix/>
          </a:blip>
          <a:stretch>
            <a:fillRect/>
          </a:stretch>
        </p:blipFill>
        <p:spPr>
          <a:xfrm>
            <a:off x="613625" y="1412801"/>
            <a:ext cx="1875450" cy="1649925"/>
          </a:xfrm>
          <a:prstGeom prst="rect">
            <a:avLst/>
          </a:prstGeom>
          <a:noFill/>
          <a:ln>
            <a:noFill/>
          </a:ln>
        </p:spPr>
      </p:pic>
      <p:pic>
        <p:nvPicPr>
          <p:cNvPr id="392" name="Google Shape;392;p60"/>
          <p:cNvPicPr preferRelativeResize="0"/>
          <p:nvPr/>
        </p:nvPicPr>
        <p:blipFill>
          <a:blip r:embed="rId4">
            <a:alphaModFix/>
          </a:blip>
          <a:stretch>
            <a:fillRect/>
          </a:stretch>
        </p:blipFill>
        <p:spPr>
          <a:xfrm>
            <a:off x="3083250" y="1121525"/>
            <a:ext cx="2719475" cy="3366975"/>
          </a:xfrm>
          <a:prstGeom prst="rect">
            <a:avLst/>
          </a:prstGeom>
          <a:noFill/>
          <a:ln>
            <a:noFill/>
          </a:ln>
        </p:spPr>
      </p:pic>
      <p:pic>
        <p:nvPicPr>
          <p:cNvPr id="393" name="Google Shape;393;p60"/>
          <p:cNvPicPr preferRelativeResize="0"/>
          <p:nvPr/>
        </p:nvPicPr>
        <p:blipFill>
          <a:blip r:embed="rId5">
            <a:alphaModFix/>
          </a:blip>
          <a:stretch>
            <a:fillRect/>
          </a:stretch>
        </p:blipFill>
        <p:spPr>
          <a:xfrm>
            <a:off x="6396900" y="1412801"/>
            <a:ext cx="2357550" cy="2784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8" name="object 2">
            <a:extLst>
              <a:ext uri="{FF2B5EF4-FFF2-40B4-BE49-F238E27FC236}">
                <a16:creationId xmlns:a16="http://schemas.microsoft.com/office/drawing/2014/main" id="{8E4595EC-7EDA-48D8-976F-5AEF7F5E8BBD}"/>
              </a:ext>
            </a:extLst>
          </p:cNvPr>
          <p:cNvSpPr txBox="1">
            <a:spLocks noGrp="1"/>
          </p:cNvSpPr>
          <p:nvPr>
            <p:ph type="title"/>
          </p:nvPr>
        </p:nvSpPr>
        <p:spPr>
          <a:xfrm>
            <a:off x="780764" y="600579"/>
            <a:ext cx="7255955" cy="380778"/>
          </a:xfrm>
          <a:prstGeom prst="rect">
            <a:avLst/>
          </a:prstGeom>
        </p:spPr>
        <p:txBody>
          <a:bodyPr spcFirstLastPara="1" vert="horz" wrap="square" lIns="0" tIns="9049" rIns="0" bIns="0" rtlCol="0" anchor="t" anchorCtr="0">
            <a:spAutoFit/>
          </a:bodyPr>
          <a:lstStyle/>
          <a:p>
            <a:pPr>
              <a:lnSpc>
                <a:spcPct val="115000"/>
              </a:lnSpc>
            </a:pPr>
            <a:r>
              <a:rPr lang="en-GB" sz="2100" dirty="0" err="1">
                <a:latin typeface="Roboto"/>
                <a:ea typeface="Roboto"/>
                <a:cs typeface="+mn-cs"/>
                <a:sym typeface="Anton"/>
              </a:rPr>
              <a:t>Actividad</a:t>
            </a:r>
            <a:r>
              <a:rPr lang="en-GB" sz="2100" dirty="0">
                <a:latin typeface="Roboto"/>
                <a:ea typeface="Roboto"/>
                <a:cs typeface="+mn-cs"/>
                <a:sym typeface="Anton"/>
              </a:rPr>
              <a:t> </a:t>
            </a:r>
            <a:r>
              <a:rPr lang="en-GB" sz="2100" dirty="0" err="1">
                <a:latin typeface="Roboto"/>
                <a:ea typeface="Roboto"/>
                <a:cs typeface="+mn-cs"/>
                <a:sym typeface="Anton"/>
              </a:rPr>
              <a:t>Grupal</a:t>
            </a:r>
            <a:r>
              <a:rPr lang="en-GB" sz="2100" dirty="0">
                <a:latin typeface="Roboto"/>
                <a:ea typeface="Roboto"/>
                <a:cs typeface="+mn-cs"/>
                <a:sym typeface="Anton"/>
              </a:rPr>
              <a:t>:</a:t>
            </a:r>
          </a:p>
        </p:txBody>
      </p:sp>
      <p:sp>
        <p:nvSpPr>
          <p:cNvPr id="9" name="CuadroTexto 8">
            <a:extLst>
              <a:ext uri="{FF2B5EF4-FFF2-40B4-BE49-F238E27FC236}">
                <a16:creationId xmlns:a16="http://schemas.microsoft.com/office/drawing/2014/main" id="{27271908-21B1-40D8-A29A-75DC70D32DB8}"/>
              </a:ext>
            </a:extLst>
          </p:cNvPr>
          <p:cNvSpPr txBox="1"/>
          <p:nvPr/>
        </p:nvSpPr>
        <p:spPr>
          <a:xfrm>
            <a:off x="721519" y="1104353"/>
            <a:ext cx="3598164" cy="2542363"/>
          </a:xfrm>
          <a:prstGeom prst="rect">
            <a:avLst/>
          </a:prstGeom>
          <a:noFill/>
        </p:spPr>
        <p:txBody>
          <a:bodyPr wrap="square">
            <a:spAutoFit/>
          </a:bodyPr>
          <a:lstStyle/>
          <a:p>
            <a:pPr algn="just">
              <a:lnSpc>
                <a:spcPct val="150000"/>
              </a:lnSpc>
            </a:pPr>
            <a:r>
              <a:rPr lang="es-MX" sz="1800" dirty="0">
                <a:latin typeface="Space Grotesk" panose="00000500000000000000" pitchFamily="2" charset="0"/>
              </a:rPr>
              <a:t>Consigna:</a:t>
            </a:r>
          </a:p>
          <a:p>
            <a:pPr marL="257175" indent="-257175" algn="just">
              <a:lnSpc>
                <a:spcPct val="150000"/>
              </a:lnSpc>
              <a:buFont typeface="Arial" panose="020B0604020202020204" pitchFamily="34" charset="0"/>
              <a:buChar char="•"/>
            </a:pPr>
            <a:r>
              <a:rPr lang="es-MX" sz="1800" dirty="0">
                <a:latin typeface="Space Grotesk" panose="00000500000000000000" pitchFamily="2" charset="0"/>
              </a:rPr>
              <a:t>Investigar acerca de las relaciones entre clases y los tipos de relaciones que existen.</a:t>
            </a:r>
          </a:p>
          <a:p>
            <a:pPr marL="257175" indent="-257175" algn="just">
              <a:lnSpc>
                <a:spcPct val="150000"/>
              </a:lnSpc>
              <a:buFont typeface="Arial" panose="020B0604020202020204" pitchFamily="34" charset="0"/>
              <a:buChar char="•"/>
            </a:pPr>
            <a:endParaRPr lang="es-MX" sz="1800" dirty="0">
              <a:latin typeface="Space Grotesk" panose="00000500000000000000" pitchFamily="2" charset="0"/>
            </a:endParaRPr>
          </a:p>
          <a:p>
            <a:pPr algn="just">
              <a:lnSpc>
                <a:spcPct val="150000"/>
              </a:lnSpc>
            </a:pPr>
            <a:r>
              <a:rPr lang="es-MX" sz="1800" dirty="0">
                <a:latin typeface="Space Grotesk" panose="00000500000000000000" pitchFamily="2" charset="0"/>
              </a:rPr>
              <a:t>Herramienta sugerida: </a:t>
            </a:r>
            <a:r>
              <a:rPr lang="es-MX" sz="1800" dirty="0" err="1">
                <a:latin typeface="Space Grotesk" panose="00000500000000000000" pitchFamily="2" charset="0"/>
              </a:rPr>
              <a:t>Padlet</a:t>
            </a:r>
            <a:endParaRPr lang="es-MX" sz="1800" dirty="0">
              <a:latin typeface="Space Grotesk" panose="00000500000000000000" pitchFamily="2" charset="0"/>
            </a:endParaRPr>
          </a:p>
        </p:txBody>
      </p:sp>
      <p:pic>
        <p:nvPicPr>
          <p:cNvPr id="10" name="Picture 2">
            <a:extLst>
              <a:ext uri="{FF2B5EF4-FFF2-40B4-BE49-F238E27FC236}">
                <a16:creationId xmlns:a16="http://schemas.microsoft.com/office/drawing/2014/main" id="{8FE20C66-6255-4843-9E8B-6EB55CBCD4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2019" y="561668"/>
            <a:ext cx="3764756" cy="37647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76"/>
          <p:cNvSpPr txBox="1"/>
          <p:nvPr/>
        </p:nvSpPr>
        <p:spPr>
          <a:xfrm>
            <a:off x="845250" y="1014838"/>
            <a:ext cx="7453500" cy="16746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 sz="1800" dirty="0">
                <a:latin typeface="Space Grotesk" panose="00000500000000000000" pitchFamily="2" charset="0"/>
                <a:sym typeface="Helvetica Neue Light"/>
              </a:rPr>
              <a:t>Podemos definir a los diagramas de clases como las clases que usaremos en el programa con las relaciones entre sí. </a:t>
            </a:r>
            <a:endParaRPr sz="1800" dirty="0">
              <a:latin typeface="Space Grotesk" panose="00000500000000000000" pitchFamily="2" charset="0"/>
              <a:sym typeface="Helvetica Neue Light"/>
            </a:endParaRPr>
          </a:p>
          <a:p>
            <a:pPr algn="ctr">
              <a:lnSpc>
                <a:spcPct val="150000"/>
              </a:lnSpc>
              <a:buClr>
                <a:srgbClr val="000000"/>
              </a:buClr>
              <a:buSzPts val="2000"/>
            </a:pPr>
            <a:r>
              <a:rPr lang="es" sz="1800" dirty="0">
                <a:latin typeface="Space Grotesk" panose="00000500000000000000" pitchFamily="2" charset="0"/>
                <a:sym typeface="Helvetica Neue Light"/>
              </a:rPr>
              <a:t>La siguiente imágen representa un diagrama de clases: </a:t>
            </a:r>
            <a:endParaRPr sz="1800" dirty="0">
              <a:latin typeface="Space Grotesk" panose="00000500000000000000" pitchFamily="2" charset="0"/>
              <a:sym typeface="Helvetica Neue Light"/>
            </a:endParaRPr>
          </a:p>
          <a:p>
            <a:pPr algn="ctr">
              <a:lnSpc>
                <a:spcPct val="150000"/>
              </a:lnSpc>
              <a:buClr>
                <a:srgbClr val="000000"/>
              </a:buClr>
              <a:buSzPts val="2000"/>
            </a:pPr>
            <a:endParaRPr sz="1800" dirty="0">
              <a:latin typeface="Helvetica Neue Light"/>
              <a:ea typeface="Helvetica Neue Light"/>
              <a:cs typeface="Helvetica Neue Light"/>
              <a:sym typeface="Helvetica Neue Light"/>
            </a:endParaRPr>
          </a:p>
          <a:p>
            <a:pPr algn="ctr">
              <a:lnSpc>
                <a:spcPct val="150000"/>
              </a:lnSpc>
              <a:buClr>
                <a:srgbClr val="000000"/>
              </a:buClr>
              <a:buSzPts val="2000"/>
            </a:pPr>
            <a:endParaRPr sz="1800" dirty="0">
              <a:latin typeface="Helvetica Neue Light"/>
              <a:ea typeface="Helvetica Neue Light"/>
              <a:cs typeface="Helvetica Neue Light"/>
              <a:sym typeface="Helvetica Neue Light"/>
            </a:endParaRPr>
          </a:p>
        </p:txBody>
      </p:sp>
      <p:sp>
        <p:nvSpPr>
          <p:cNvPr id="522" name="Google Shape;522;p76"/>
          <p:cNvSpPr txBox="1"/>
          <p:nvPr/>
        </p:nvSpPr>
        <p:spPr>
          <a:xfrm>
            <a:off x="1738950" y="368225"/>
            <a:ext cx="5666100" cy="989100"/>
          </a:xfrm>
          <a:prstGeom prst="rect">
            <a:avLst/>
          </a:prstGeom>
          <a:noFill/>
          <a:ln>
            <a:noFill/>
          </a:ln>
        </p:spPr>
        <p:txBody>
          <a:bodyPr spcFirstLastPara="1" wrap="square" lIns="91425" tIns="91425" rIns="91425" bIns="91425" anchor="t" anchorCtr="0">
            <a:noAutofit/>
          </a:bodyPr>
          <a:lstStyle/>
          <a:p>
            <a:pPr algn="ctr">
              <a:buClr>
                <a:srgbClr val="000000"/>
              </a:buClr>
              <a:buSzPts val="4500"/>
            </a:pPr>
            <a:r>
              <a:rPr lang="es" sz="2100" dirty="0">
                <a:solidFill>
                  <a:schemeClr val="dk1"/>
                </a:solidFill>
                <a:latin typeface="Roboto"/>
                <a:ea typeface="Roboto"/>
                <a:sym typeface="Anton"/>
              </a:rPr>
              <a:t>Diagrama de Clases</a:t>
            </a:r>
            <a:endParaRPr sz="2100" dirty="0">
              <a:solidFill>
                <a:schemeClr val="dk1"/>
              </a:solidFill>
              <a:latin typeface="Roboto"/>
              <a:ea typeface="Roboto"/>
              <a:sym typeface="Anton"/>
            </a:endParaRPr>
          </a:p>
        </p:txBody>
      </p:sp>
      <p:pic>
        <p:nvPicPr>
          <p:cNvPr id="524" name="Google Shape;524;p76"/>
          <p:cNvPicPr preferRelativeResize="0"/>
          <p:nvPr/>
        </p:nvPicPr>
        <p:blipFill>
          <a:blip r:embed="rId3">
            <a:alphaModFix/>
          </a:blip>
          <a:stretch>
            <a:fillRect/>
          </a:stretch>
        </p:blipFill>
        <p:spPr>
          <a:xfrm>
            <a:off x="2777276" y="2573010"/>
            <a:ext cx="3804150" cy="1759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78"/>
          <p:cNvSpPr txBox="1"/>
          <p:nvPr/>
        </p:nvSpPr>
        <p:spPr>
          <a:xfrm>
            <a:off x="259350" y="1357300"/>
            <a:ext cx="8625300" cy="16746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 sz="1800" dirty="0">
                <a:latin typeface="Space Grotesk" panose="00000500000000000000" pitchFamily="2" charset="0"/>
                <a:sym typeface="Helvetica Neue Light"/>
              </a:rPr>
              <a:t>Hay múltiples programas que nos permiten realizar los diagramas, los más populares son </a:t>
            </a:r>
            <a:r>
              <a:rPr lang="es" sz="1800" dirty="0">
                <a:latin typeface="Space Grotesk" panose="00000500000000000000" pitchFamily="2" charset="0"/>
                <a:sym typeface="Helvetica Neue Light"/>
                <a:hlinkClick r:id="rId3">
                  <a:extLst>
                    <a:ext uri="{A12FA001-AC4F-418D-AE19-62706E023703}">
                      <ahyp:hlinkClr xmlns:ahyp="http://schemas.microsoft.com/office/drawing/2018/hyperlinkcolor" val="tx"/>
                    </a:ext>
                  </a:extLst>
                </a:hlinkClick>
              </a:rPr>
              <a:t>Día</a:t>
            </a:r>
            <a:r>
              <a:rPr lang="es" sz="1800" dirty="0">
                <a:latin typeface="Space Grotesk" panose="00000500000000000000" pitchFamily="2" charset="0"/>
                <a:sym typeface="Helvetica Neue Light"/>
              </a:rPr>
              <a:t>, </a:t>
            </a:r>
            <a:r>
              <a:rPr lang="es" sz="1800" dirty="0">
                <a:latin typeface="Space Grotesk" panose="00000500000000000000" pitchFamily="2" charset="0"/>
                <a:sym typeface="Helvetica Neue Light"/>
                <a:hlinkClick r:id="rId4">
                  <a:extLst>
                    <a:ext uri="{A12FA001-AC4F-418D-AE19-62706E023703}">
                      <ahyp:hlinkClr xmlns:ahyp="http://schemas.microsoft.com/office/drawing/2018/hyperlinkcolor" val="tx"/>
                    </a:ext>
                  </a:extLst>
                </a:hlinkClick>
              </a:rPr>
              <a:t>Visio</a:t>
            </a:r>
            <a:r>
              <a:rPr lang="es" sz="1800" dirty="0">
                <a:latin typeface="Space Grotesk" panose="00000500000000000000" pitchFamily="2" charset="0"/>
                <a:sym typeface="Helvetica Neue Light"/>
              </a:rPr>
              <a:t> y algunos otros online, como </a:t>
            </a:r>
            <a:r>
              <a:rPr lang="es" sz="1800" dirty="0">
                <a:latin typeface="Space Grotesk" panose="00000500000000000000" pitchFamily="2" charset="0"/>
                <a:sym typeface="Helvetica Neue Light"/>
                <a:hlinkClick r:id="rId5">
                  <a:extLst>
                    <a:ext uri="{A12FA001-AC4F-418D-AE19-62706E023703}">
                      <ahyp:hlinkClr xmlns:ahyp="http://schemas.microsoft.com/office/drawing/2018/hyperlinkcolor" val="tx"/>
                    </a:ext>
                  </a:extLst>
                </a:hlinkClick>
              </a:rPr>
              <a:t>Moqups</a:t>
            </a:r>
            <a:r>
              <a:rPr lang="es" sz="1800" dirty="0">
                <a:latin typeface="Space Grotesk" panose="00000500000000000000" pitchFamily="2" charset="0"/>
                <a:sym typeface="Helvetica Neue Light"/>
              </a:rPr>
              <a:t>, u </a:t>
            </a:r>
            <a:r>
              <a:rPr lang="es" sz="1800" dirty="0">
                <a:latin typeface="Space Grotesk" panose="00000500000000000000" pitchFamily="2" charset="0"/>
                <a:sym typeface="Helvetica Neue Light"/>
                <a:hlinkClick r:id="rId6">
                  <a:extLst>
                    <a:ext uri="{A12FA001-AC4F-418D-AE19-62706E023703}">
                      <ahyp:hlinkClr xmlns:ahyp="http://schemas.microsoft.com/office/drawing/2018/hyperlinkcolor" val="tx"/>
                    </a:ext>
                  </a:extLst>
                </a:hlinkClick>
              </a:rPr>
              <a:t>Online Visual Paradigm</a:t>
            </a:r>
            <a:r>
              <a:rPr lang="es" sz="1800" dirty="0">
                <a:latin typeface="Space Grotesk" panose="00000500000000000000" pitchFamily="2" charset="0"/>
                <a:sym typeface="Helvetica Neue Light"/>
              </a:rPr>
              <a:t>.</a:t>
            </a:r>
            <a:endParaRPr sz="1800" dirty="0">
              <a:latin typeface="Space Grotesk" panose="00000500000000000000" pitchFamily="2" charset="0"/>
              <a:sym typeface="Helvetica Neue Light"/>
            </a:endParaRPr>
          </a:p>
          <a:p>
            <a:pPr indent="457189" algn="ctr">
              <a:lnSpc>
                <a:spcPct val="150000"/>
              </a:lnSpc>
              <a:buSzPts val="2000"/>
            </a:pPr>
            <a:r>
              <a:rPr lang="es" sz="1800" dirty="0">
                <a:latin typeface="Space Grotesk" panose="00000500000000000000" pitchFamily="2" charset="0"/>
                <a:sym typeface="Helvetica Neue Light"/>
              </a:rPr>
              <a:t>Nosotros usaremos DrawIO, una web que nos permite hacer de manera ágil y sencilla la estructuración de los diagramas. </a:t>
            </a:r>
            <a:endParaRPr sz="1800" dirty="0">
              <a:latin typeface="Space Grotesk" panose="00000500000000000000" pitchFamily="2" charset="0"/>
              <a:sym typeface="Helvetica Neue Light"/>
            </a:endParaRPr>
          </a:p>
          <a:p>
            <a:pPr algn="ctr">
              <a:lnSpc>
                <a:spcPct val="150000"/>
              </a:lnSpc>
              <a:buClr>
                <a:srgbClr val="000000"/>
              </a:buClr>
              <a:buSzPts val="2000"/>
            </a:pPr>
            <a:endParaRPr sz="1800" dirty="0">
              <a:latin typeface="Helvetica Neue Light"/>
              <a:ea typeface="Helvetica Neue Light"/>
              <a:cs typeface="Helvetica Neue Light"/>
              <a:sym typeface="Helvetica Neue Light"/>
            </a:endParaRPr>
          </a:p>
          <a:p>
            <a:pPr algn="ctr">
              <a:lnSpc>
                <a:spcPct val="150000"/>
              </a:lnSpc>
              <a:buClr>
                <a:srgbClr val="000000"/>
              </a:buClr>
              <a:buSzPts val="2000"/>
            </a:pPr>
            <a:endParaRPr sz="1800" dirty="0">
              <a:latin typeface="Helvetica Neue Light"/>
              <a:ea typeface="Helvetica Neue Light"/>
              <a:cs typeface="Helvetica Neue Light"/>
              <a:sym typeface="Helvetica Neue Light"/>
            </a:endParaRPr>
          </a:p>
          <a:p>
            <a:pPr algn="ctr">
              <a:lnSpc>
                <a:spcPct val="150000"/>
              </a:lnSpc>
              <a:buClr>
                <a:srgbClr val="000000"/>
              </a:buClr>
              <a:buSzPts val="2000"/>
            </a:pPr>
            <a:endParaRPr sz="1800" dirty="0">
              <a:latin typeface="Helvetica Neue Light"/>
              <a:ea typeface="Helvetica Neue Light"/>
              <a:cs typeface="Helvetica Neue Light"/>
              <a:sym typeface="Helvetica Neue Light"/>
            </a:endParaRPr>
          </a:p>
        </p:txBody>
      </p:sp>
      <p:sp>
        <p:nvSpPr>
          <p:cNvPr id="537" name="Google Shape;537;p78"/>
          <p:cNvSpPr txBox="1"/>
          <p:nvPr/>
        </p:nvSpPr>
        <p:spPr>
          <a:xfrm>
            <a:off x="1657538" y="843300"/>
            <a:ext cx="5666100" cy="989100"/>
          </a:xfrm>
          <a:prstGeom prst="rect">
            <a:avLst/>
          </a:prstGeom>
          <a:noFill/>
          <a:ln>
            <a:noFill/>
          </a:ln>
        </p:spPr>
        <p:txBody>
          <a:bodyPr spcFirstLastPara="1" wrap="square" lIns="91425" tIns="91425" rIns="91425" bIns="91425" anchor="t" anchorCtr="0">
            <a:noAutofit/>
          </a:bodyPr>
          <a:lstStyle/>
          <a:p>
            <a:pPr algn="ctr">
              <a:buClr>
                <a:srgbClr val="000000"/>
              </a:buClr>
              <a:buSzPts val="3600"/>
            </a:pPr>
            <a:r>
              <a:rPr lang="es" sz="2100" dirty="0">
                <a:solidFill>
                  <a:schemeClr val="dk1"/>
                </a:solidFill>
                <a:latin typeface="Roboto"/>
                <a:ea typeface="Roboto"/>
                <a:sym typeface="Anton"/>
              </a:rPr>
              <a:t>Graficar diagrama de Clases</a:t>
            </a:r>
            <a:endParaRPr sz="2100" dirty="0">
              <a:solidFill>
                <a:schemeClr val="dk1"/>
              </a:solidFill>
              <a:latin typeface="Roboto"/>
              <a:ea typeface="Roboto"/>
              <a:sym typeface="Anton"/>
            </a:endParaRPr>
          </a:p>
          <a:p>
            <a:pPr algn="ctr">
              <a:buClr>
                <a:srgbClr val="000000"/>
              </a:buClr>
              <a:buSzPts val="4500"/>
            </a:pPr>
            <a:endParaRPr sz="3500" i="1" dirty="0">
              <a:latin typeface="Anton"/>
              <a:ea typeface="Anton"/>
              <a:cs typeface="Anton"/>
              <a:sym typeface="Anton"/>
            </a:endParaRPr>
          </a:p>
        </p:txBody>
      </p:sp>
      <p:pic>
        <p:nvPicPr>
          <p:cNvPr id="539" name="Google Shape;539;p78"/>
          <p:cNvPicPr preferRelativeResize="0"/>
          <p:nvPr/>
        </p:nvPicPr>
        <p:blipFill rotWithShape="1">
          <a:blip r:embed="rId7">
            <a:alphaModFix/>
          </a:blip>
          <a:srcRect/>
          <a:stretch/>
        </p:blipFill>
        <p:spPr>
          <a:xfrm>
            <a:off x="8337126" y="1"/>
            <a:ext cx="806875" cy="806875"/>
          </a:xfrm>
          <a:prstGeom prst="rect">
            <a:avLst/>
          </a:prstGeom>
          <a:noFill/>
          <a:ln>
            <a:noFill/>
          </a:ln>
        </p:spPr>
      </p:pic>
      <p:pic>
        <p:nvPicPr>
          <p:cNvPr id="1026" name="Picture 2" descr="Draw.io » Recursos educativos digitales">
            <a:extLst>
              <a:ext uri="{FF2B5EF4-FFF2-40B4-BE49-F238E27FC236}">
                <a16:creationId xmlns:a16="http://schemas.microsoft.com/office/drawing/2014/main" id="{F8E40AC3-0DC6-4BE1-B099-2408A4999E0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68579" y="3270591"/>
            <a:ext cx="1406843" cy="14068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81"/>
          <p:cNvSpPr txBox="1"/>
          <p:nvPr/>
        </p:nvSpPr>
        <p:spPr>
          <a:xfrm>
            <a:off x="535663" y="483713"/>
            <a:ext cx="4776900" cy="988200"/>
          </a:xfrm>
          <a:prstGeom prst="rect">
            <a:avLst/>
          </a:prstGeom>
          <a:noFill/>
          <a:ln>
            <a:noFill/>
          </a:ln>
        </p:spPr>
        <p:txBody>
          <a:bodyPr spcFirstLastPara="1" wrap="square" lIns="91425" tIns="91425" rIns="91425" bIns="91425" anchor="t" anchorCtr="0">
            <a:noAutofit/>
          </a:bodyPr>
          <a:lstStyle/>
          <a:p>
            <a:pPr>
              <a:buClr>
                <a:srgbClr val="000000"/>
              </a:buClr>
              <a:buSzPts val="2600"/>
            </a:pPr>
            <a:r>
              <a:rPr lang="es" sz="2100" b="1" dirty="0">
                <a:solidFill>
                  <a:schemeClr val="dk1"/>
                </a:solidFill>
                <a:latin typeface="Roboto"/>
                <a:ea typeface="Roboto"/>
                <a:sym typeface="Anton"/>
              </a:rPr>
              <a:t>Actividad</a:t>
            </a:r>
            <a:endParaRPr sz="2100" b="1" dirty="0">
              <a:solidFill>
                <a:schemeClr val="dk1"/>
              </a:solidFill>
              <a:latin typeface="Roboto"/>
              <a:ea typeface="Roboto"/>
              <a:sym typeface="Anton"/>
            </a:endParaRPr>
          </a:p>
        </p:txBody>
      </p:sp>
      <p:sp>
        <p:nvSpPr>
          <p:cNvPr id="560" name="Google Shape;560;p81"/>
          <p:cNvSpPr txBox="1"/>
          <p:nvPr/>
        </p:nvSpPr>
        <p:spPr>
          <a:xfrm>
            <a:off x="938100" y="1471913"/>
            <a:ext cx="7267800" cy="884700"/>
          </a:xfrm>
          <a:prstGeom prst="rect">
            <a:avLst/>
          </a:prstGeom>
          <a:noFill/>
          <a:ln>
            <a:noFill/>
          </a:ln>
        </p:spPr>
        <p:txBody>
          <a:bodyPr spcFirstLastPara="1" wrap="square" lIns="91425" tIns="91425" rIns="91425" bIns="91425" anchor="ctr" anchorCtr="0">
            <a:noAutofit/>
          </a:bodyPr>
          <a:lstStyle/>
          <a:p>
            <a:pPr algn="ctr">
              <a:lnSpc>
                <a:spcPct val="150000"/>
              </a:lnSpc>
              <a:buClr>
                <a:srgbClr val="000000"/>
              </a:buClr>
              <a:buSzPts val="2000"/>
            </a:pPr>
            <a:r>
              <a:rPr lang="es-ES" sz="1800" dirty="0">
                <a:latin typeface="Space Grotesk" panose="00000500000000000000" pitchFamily="2" charset="0"/>
                <a:sym typeface="Helvetica Neue Light"/>
              </a:rPr>
              <a:t>Crear un diagrama de clases con </a:t>
            </a:r>
            <a:r>
              <a:rPr lang="es-ES" sz="1800" dirty="0" err="1">
                <a:latin typeface="Space Grotesk" panose="00000500000000000000" pitchFamily="2" charset="0"/>
                <a:sym typeface="Helvetica Neue Light"/>
              </a:rPr>
              <a:t>DrawIO</a:t>
            </a:r>
            <a:r>
              <a:rPr lang="es-ES" sz="1800" dirty="0">
                <a:latin typeface="Space Grotesk" panose="00000500000000000000" pitchFamily="2" charset="0"/>
                <a:sym typeface="Helvetica Neue Light"/>
              </a:rPr>
              <a:t> para modelar la clase de Alumno. Dicha clase debe tener como atributo el nombre y la nota del alumno. A demás del método de inicialización, debe poseer el método “imprimir” y “resultado”</a:t>
            </a:r>
          </a:p>
        </p:txBody>
      </p:sp>
      <p:pic>
        <p:nvPicPr>
          <p:cNvPr id="7170" name="Picture 2" descr="Home | Twin Falls, ID Hands On">
            <a:extLst>
              <a:ext uri="{FF2B5EF4-FFF2-40B4-BE49-F238E27FC236}">
                <a16:creationId xmlns:a16="http://schemas.microsoft.com/office/drawing/2014/main" id="{48274917-CE7C-42DC-B06C-5E94E75E16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2563" y="2571750"/>
            <a:ext cx="3518121" cy="1976011"/>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CE1CA825-218F-48F7-965D-B3157203774D}"/>
              </a:ext>
            </a:extLst>
          </p:cNvPr>
          <p:cNvSpPr txBox="1"/>
          <p:nvPr/>
        </p:nvSpPr>
        <p:spPr>
          <a:xfrm>
            <a:off x="662940" y="3002746"/>
            <a:ext cx="4145280" cy="738664"/>
          </a:xfrm>
          <a:prstGeom prst="rect">
            <a:avLst/>
          </a:prstGeom>
          <a:noFill/>
        </p:spPr>
        <p:txBody>
          <a:bodyPr wrap="square">
            <a:spAutoFit/>
          </a:bodyPr>
          <a:lstStyle/>
          <a:p>
            <a:pPr algn="just"/>
            <a:r>
              <a:rPr lang="es" sz="1400" b="1" dirty="0">
                <a:latin typeface="Space Grotesk" panose="00000500000000000000" pitchFamily="2" charset="0"/>
                <a:sym typeface="Helvetica Neue Light"/>
              </a:rPr>
              <a:t>Aclaracion</a:t>
            </a:r>
            <a:r>
              <a:rPr lang="es" sz="1400" dirty="0">
                <a:latin typeface="Space Grotesk" panose="00000500000000000000" pitchFamily="2" charset="0"/>
                <a:sym typeface="Helvetica Neue Light"/>
              </a:rPr>
              <a:t>: Esta actividad se utilizara como complemento </a:t>
            </a:r>
            <a:r>
              <a:rPr lang="en-US" dirty="0">
                <a:latin typeface="Space Grotesk" panose="00000500000000000000" pitchFamily="2" charset="0"/>
                <a:sym typeface="Helvetica Neue Light"/>
              </a:rPr>
              <a:t>a</a:t>
            </a:r>
            <a:r>
              <a:rPr lang="es" dirty="0">
                <a:latin typeface="Space Grotesk" panose="00000500000000000000" pitchFamily="2" charset="0"/>
                <a:sym typeface="Helvetica Neue Light"/>
              </a:rPr>
              <a:t> la actividad practica de creacion de la clase Alumno </a:t>
            </a:r>
            <a:r>
              <a:rPr lang="en-US" dirty="0">
                <a:latin typeface="Space Grotesk" panose="00000500000000000000" pitchFamily="2" charset="0"/>
                <a:sym typeface="Helvetica Neue Light"/>
              </a:rPr>
              <a:t>e</a:t>
            </a:r>
            <a:r>
              <a:rPr lang="es" dirty="0">
                <a:latin typeface="Space Grotesk" panose="00000500000000000000" pitchFamily="2" charset="0"/>
                <a:sym typeface="Helvetica Neue Light"/>
              </a:rPr>
              <a:t>n Python.</a:t>
            </a:r>
            <a:endParaRPr lang="es-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81"/>
          <p:cNvSpPr txBox="1"/>
          <p:nvPr/>
        </p:nvSpPr>
        <p:spPr>
          <a:xfrm>
            <a:off x="535663" y="483713"/>
            <a:ext cx="4776900" cy="988200"/>
          </a:xfrm>
          <a:prstGeom prst="rect">
            <a:avLst/>
          </a:prstGeom>
          <a:noFill/>
          <a:ln>
            <a:noFill/>
          </a:ln>
        </p:spPr>
        <p:txBody>
          <a:bodyPr spcFirstLastPara="1" wrap="square" lIns="91425" tIns="91425" rIns="91425" bIns="91425" anchor="t" anchorCtr="0">
            <a:noAutofit/>
          </a:bodyPr>
          <a:lstStyle/>
          <a:p>
            <a:pPr>
              <a:buClr>
                <a:srgbClr val="000000"/>
              </a:buClr>
              <a:buSzPts val="2600"/>
            </a:pPr>
            <a:r>
              <a:rPr lang="es" sz="2100" b="1" dirty="0">
                <a:solidFill>
                  <a:schemeClr val="dk1"/>
                </a:solidFill>
                <a:latin typeface="Roboto"/>
                <a:ea typeface="Roboto"/>
                <a:sym typeface="Anton"/>
              </a:rPr>
              <a:t>Practica  - Extra: Enunciado </a:t>
            </a:r>
            <a:endParaRPr sz="2100" b="1" dirty="0">
              <a:solidFill>
                <a:schemeClr val="dk1"/>
              </a:solidFill>
              <a:latin typeface="Roboto"/>
              <a:ea typeface="Roboto"/>
              <a:sym typeface="Anton"/>
            </a:endParaRPr>
          </a:p>
        </p:txBody>
      </p:sp>
      <p:sp>
        <p:nvSpPr>
          <p:cNvPr id="560" name="Google Shape;560;p81"/>
          <p:cNvSpPr txBox="1"/>
          <p:nvPr/>
        </p:nvSpPr>
        <p:spPr>
          <a:xfrm>
            <a:off x="1141029" y="2335512"/>
            <a:ext cx="7267800" cy="884700"/>
          </a:xfrm>
          <a:prstGeom prst="rect">
            <a:avLst/>
          </a:prstGeom>
          <a:noFill/>
          <a:ln>
            <a:noFill/>
          </a:ln>
        </p:spPr>
        <p:txBody>
          <a:bodyPr spcFirstLastPara="1" wrap="square" lIns="91425" tIns="91425" rIns="91425" bIns="91425" anchor="ctr" anchorCtr="0">
            <a:noAutofit/>
          </a:bodyPr>
          <a:lstStyle/>
          <a:p>
            <a:pPr algn="l">
              <a:buFont typeface="Arial" panose="020B0604020202020204" pitchFamily="34" charset="0"/>
              <a:buChar char="•"/>
            </a:pPr>
            <a:r>
              <a:rPr lang="es-ES" sz="1800" b="0" i="0" dirty="0">
                <a:solidFill>
                  <a:srgbClr val="222222"/>
                </a:solidFill>
                <a:effectLst/>
                <a:latin typeface="Arial" panose="020B0604020202020204" pitchFamily="34" charset="0"/>
              </a:rPr>
              <a:t>Una biblioteca tiene copias de libros. Estos últimos se caracterizan por su nombre, tipo (novela, teatro, poesía, ensayo), editorial, año y autor.</a:t>
            </a:r>
            <a:endParaRPr lang="es-ES" sz="2400" b="0" i="0" dirty="0">
              <a:solidFill>
                <a:srgbClr val="222222"/>
              </a:solidFill>
              <a:effectLst/>
              <a:latin typeface="Arial" panose="020B0604020202020204" pitchFamily="34" charset="0"/>
            </a:endParaRPr>
          </a:p>
          <a:p>
            <a:pPr algn="l">
              <a:buFont typeface="Arial" panose="020B0604020202020204" pitchFamily="34" charset="0"/>
              <a:buChar char="•"/>
            </a:pPr>
            <a:r>
              <a:rPr lang="es-ES" sz="1800" b="0" i="0" dirty="0">
                <a:solidFill>
                  <a:srgbClr val="222222"/>
                </a:solidFill>
                <a:effectLst/>
                <a:latin typeface="Arial" panose="020B0604020202020204" pitchFamily="34" charset="0"/>
              </a:rPr>
              <a:t>Los autores se caracterizan por su nombre, nacionalidad y fecha de nacimiento.</a:t>
            </a:r>
            <a:endParaRPr lang="es-ES" sz="2400" b="0" i="0" dirty="0">
              <a:solidFill>
                <a:srgbClr val="222222"/>
              </a:solidFill>
              <a:effectLst/>
              <a:latin typeface="Arial" panose="020B0604020202020204" pitchFamily="34" charset="0"/>
            </a:endParaRPr>
          </a:p>
          <a:p>
            <a:pPr algn="l">
              <a:buFont typeface="Arial" panose="020B0604020202020204" pitchFamily="34" charset="0"/>
              <a:buChar char="•"/>
            </a:pPr>
            <a:r>
              <a:rPr lang="es-ES" sz="1800" b="0" i="0" dirty="0">
                <a:solidFill>
                  <a:srgbClr val="222222"/>
                </a:solidFill>
                <a:effectLst/>
                <a:latin typeface="Arial" panose="020B0604020202020204" pitchFamily="34" charset="0"/>
              </a:rPr>
              <a:t>Cada copia tiene un identificador, y puede estar en la biblioteca, prestada, con retraso o en reparación.</a:t>
            </a:r>
            <a:endParaRPr lang="es-ES" sz="2400" b="0" i="0" dirty="0">
              <a:solidFill>
                <a:srgbClr val="222222"/>
              </a:solidFill>
              <a:effectLst/>
              <a:latin typeface="Arial" panose="020B0604020202020204" pitchFamily="34" charset="0"/>
            </a:endParaRPr>
          </a:p>
          <a:p>
            <a:pPr algn="l">
              <a:buFont typeface="Arial" panose="020B0604020202020204" pitchFamily="34" charset="0"/>
              <a:buChar char="•"/>
            </a:pPr>
            <a:r>
              <a:rPr lang="es-ES" sz="1800" b="0" i="0" dirty="0">
                <a:solidFill>
                  <a:srgbClr val="222222"/>
                </a:solidFill>
                <a:effectLst/>
                <a:latin typeface="Arial" panose="020B0604020202020204" pitchFamily="34" charset="0"/>
              </a:rPr>
              <a:t>Los lectores pueden tener un máximo de 3 libros en préstamo.</a:t>
            </a:r>
            <a:endParaRPr lang="es-ES" sz="2400" b="0" i="0" dirty="0">
              <a:solidFill>
                <a:srgbClr val="222222"/>
              </a:solidFill>
              <a:effectLst/>
              <a:latin typeface="Arial" panose="020B0604020202020204" pitchFamily="34" charset="0"/>
            </a:endParaRPr>
          </a:p>
          <a:p>
            <a:pPr algn="l">
              <a:buFont typeface="Arial" panose="020B0604020202020204" pitchFamily="34" charset="0"/>
              <a:buChar char="•"/>
            </a:pPr>
            <a:r>
              <a:rPr lang="es-ES" sz="1800" b="0" i="0" dirty="0">
                <a:solidFill>
                  <a:srgbClr val="222222"/>
                </a:solidFill>
                <a:effectLst/>
                <a:latin typeface="Arial" panose="020B0604020202020204" pitchFamily="34" charset="0"/>
              </a:rPr>
              <a:t>Cada libro se presta un máximo de 30 días, por cada día de retraso, se impone una “multa” de dos días sin posibilidad de coger un nuevo libro.</a:t>
            </a:r>
            <a:endParaRPr lang="es-ES" sz="2400" b="0" i="0" dirty="0">
              <a:solidFill>
                <a:srgbClr val="222222"/>
              </a:solidFill>
              <a:effectLst/>
              <a:latin typeface="Arial" panose="020B0604020202020204" pitchFamily="34" charset="0"/>
            </a:endParaRPr>
          </a:p>
          <a:p>
            <a:pPr algn="l">
              <a:buFont typeface="Arial" panose="020B0604020202020204" pitchFamily="34" charset="0"/>
              <a:buChar char="•"/>
            </a:pPr>
            <a:r>
              <a:rPr lang="es-ES" sz="1800" b="0" i="0" dirty="0">
                <a:solidFill>
                  <a:srgbClr val="222222"/>
                </a:solidFill>
                <a:effectLst/>
                <a:latin typeface="Arial" panose="020B0604020202020204" pitchFamily="34" charset="0"/>
              </a:rPr>
              <a:t>Realiza un diagrama de clases y añade los métodos necesarios para realizar el préstamo y devolución de libros.</a:t>
            </a:r>
            <a:endParaRPr lang="es-ES" sz="2400" b="0" i="0"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1752638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pic>
        <p:nvPicPr>
          <p:cNvPr id="607" name="Google Shape;607;g95f45dbb88_3_235" descr="Logo keepcoding nuevo solo círculo (1).png"/>
          <p:cNvPicPr preferRelativeResize="0"/>
          <p:nvPr/>
        </p:nvPicPr>
        <p:blipFill rotWithShape="1">
          <a:blip r:embed="rId3">
            <a:alphaModFix/>
          </a:blip>
          <a:srcRect/>
          <a:stretch/>
        </p:blipFill>
        <p:spPr>
          <a:xfrm>
            <a:off x="-580100" y="4125125"/>
            <a:ext cx="2023901" cy="1379626"/>
          </a:xfrm>
          <a:prstGeom prst="rect">
            <a:avLst/>
          </a:prstGeom>
          <a:noFill/>
          <a:ln>
            <a:noFill/>
          </a:ln>
        </p:spPr>
      </p:pic>
      <p:pic>
        <p:nvPicPr>
          <p:cNvPr id="608" name="Google Shape;608;g95f45dbb88_3_235"/>
          <p:cNvPicPr preferRelativeResize="0"/>
          <p:nvPr/>
        </p:nvPicPr>
        <p:blipFill rotWithShape="1">
          <a:blip r:embed="rId4">
            <a:alphaModFix/>
          </a:blip>
          <a:srcRect/>
          <a:stretch/>
        </p:blipFill>
        <p:spPr>
          <a:xfrm>
            <a:off x="2814483" y="1257082"/>
            <a:ext cx="3739388" cy="2804554"/>
          </a:xfrm>
          <a:prstGeom prst="rect">
            <a:avLst/>
          </a:prstGeom>
          <a:noFill/>
          <a:ln>
            <a:noFill/>
          </a:ln>
        </p:spPr>
      </p:pic>
      <p:sp>
        <p:nvSpPr>
          <p:cNvPr id="609" name="Google Shape;609;g95f45dbb88_3_235"/>
          <p:cNvSpPr txBox="1">
            <a:spLocks noGrp="1"/>
          </p:cNvSpPr>
          <p:nvPr>
            <p:ph type="title"/>
          </p:nvPr>
        </p:nvSpPr>
        <p:spPr>
          <a:xfrm>
            <a:off x="311700" y="338475"/>
            <a:ext cx="8520600" cy="841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100"/>
              <a:buNone/>
            </a:pPr>
            <a:r>
              <a:rPr lang="es" sz="3000">
                <a:latin typeface="Helvetica Neue"/>
                <a:ea typeface="Helvetica Neue"/>
                <a:cs typeface="Helvetica Neue"/>
                <a:sym typeface="Helvetica Neue"/>
              </a:rPr>
              <a:t>¡GRACIAS POR VUESTRO TIEMPO!</a:t>
            </a:r>
            <a:endParaRPr sz="3000">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13"/>
        <p:cNvGrpSpPr/>
        <p:nvPr/>
      </p:nvGrpSpPr>
      <p:grpSpPr>
        <a:xfrm>
          <a:off x="0" y="0"/>
          <a:ext cx="0" cy="0"/>
          <a:chOff x="0" y="0"/>
          <a:chExt cx="0" cy="0"/>
        </a:xfrm>
      </p:grpSpPr>
      <p:sp>
        <p:nvSpPr>
          <p:cNvPr id="614" name="Google Shape;614;p42"/>
          <p:cNvSpPr txBox="1"/>
          <p:nvPr/>
        </p:nvSpPr>
        <p:spPr>
          <a:xfrm>
            <a:off x="2447975" y="3024000"/>
            <a:ext cx="4482600" cy="52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s" sz="1400" b="1" i="0" u="none" strike="noStrike" cap="none">
                <a:solidFill>
                  <a:srgbClr val="FFFFFF"/>
                </a:solidFill>
                <a:latin typeface="Trebuchet MS"/>
                <a:ea typeface="Trebuchet MS"/>
                <a:cs typeface="Trebuchet MS"/>
                <a:sym typeface="Trebuchet MS"/>
              </a:rPr>
              <a:t>Más información: </a:t>
            </a:r>
            <a:endParaRPr sz="1400" b="1" i="0" u="none" strike="noStrike" cap="none">
              <a:solidFill>
                <a:srgbClr val="FFFFFF"/>
              </a:solidFill>
              <a:latin typeface="Trebuchet MS"/>
              <a:ea typeface="Trebuchet MS"/>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es" sz="2400" b="1" i="0" u="none" strike="noStrike" cap="none">
                <a:solidFill>
                  <a:srgbClr val="FFFFFF"/>
                </a:solidFill>
                <a:latin typeface="Trebuchet MS"/>
                <a:ea typeface="Trebuchet MS"/>
                <a:cs typeface="Trebuchet MS"/>
                <a:sym typeface="Trebuchet MS"/>
              </a:rPr>
              <a:t>cursos@keepcoding.io</a:t>
            </a:r>
            <a:endParaRPr sz="2400" b="1" i="0" u="none" strike="noStrike" cap="none">
              <a:solidFill>
                <a:srgbClr val="FFFFFF"/>
              </a:solidFill>
              <a:latin typeface="Trebuchet MS"/>
              <a:ea typeface="Trebuchet MS"/>
              <a:cs typeface="Trebuchet MS"/>
              <a:sym typeface="Trebuchet MS"/>
            </a:endParaRPr>
          </a:p>
        </p:txBody>
      </p:sp>
      <p:sp>
        <p:nvSpPr>
          <p:cNvPr id="615" name="Google Shape;615;p42"/>
          <p:cNvSpPr txBox="1"/>
          <p:nvPr/>
        </p:nvSpPr>
        <p:spPr>
          <a:xfrm>
            <a:off x="2330700" y="4620600"/>
            <a:ext cx="4482600" cy="52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s" sz="1400" b="1" i="0" u="none" strike="noStrike" cap="none">
                <a:solidFill>
                  <a:srgbClr val="FFFFFF"/>
                </a:solidFill>
                <a:latin typeface="Trebuchet MS"/>
                <a:ea typeface="Trebuchet MS"/>
                <a:cs typeface="Trebuchet MS"/>
                <a:sym typeface="Trebuchet MS"/>
              </a:rPr>
              <a:t>www.keepcoding.io</a:t>
            </a:r>
            <a:endParaRPr sz="1400" b="1" i="0" u="none" strike="noStrike" cap="none">
              <a:solidFill>
                <a:srgbClr val="FFFFFF"/>
              </a:solidFill>
              <a:latin typeface="Trebuchet MS"/>
              <a:ea typeface="Trebuchet MS"/>
              <a:cs typeface="Trebuchet MS"/>
              <a:sym typeface="Trebuchet MS"/>
            </a:endParaRPr>
          </a:p>
        </p:txBody>
      </p:sp>
      <p:pic>
        <p:nvPicPr>
          <p:cNvPr id="616" name="Google Shape;616;p42"/>
          <p:cNvPicPr preferRelativeResize="0"/>
          <p:nvPr/>
        </p:nvPicPr>
        <p:blipFill rotWithShape="1">
          <a:blip r:embed="rId3">
            <a:alphaModFix/>
          </a:blip>
          <a:srcRect/>
          <a:stretch/>
        </p:blipFill>
        <p:spPr>
          <a:xfrm>
            <a:off x="1031675" y="773075"/>
            <a:ext cx="7315200" cy="2114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929b69b445_0_2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US" sz="3000" dirty="0">
                <a:latin typeface="Helvetica Neue"/>
                <a:ea typeface="Helvetica Neue"/>
                <a:cs typeface="Helvetica Neue"/>
                <a:sym typeface="Helvetica Neue"/>
              </a:rPr>
              <a:t>POO</a:t>
            </a:r>
            <a:endParaRPr sz="3000" dirty="0">
              <a:latin typeface="Helvetica Neue"/>
              <a:ea typeface="Helvetica Neue"/>
              <a:cs typeface="Helvetica Neue"/>
              <a:sym typeface="Helvetica Neue"/>
            </a:endParaRPr>
          </a:p>
          <a:p>
            <a:pPr marL="0" lvl="0" indent="0" algn="ctr" rtl="0">
              <a:lnSpc>
                <a:spcPct val="100000"/>
              </a:lnSpc>
              <a:spcBef>
                <a:spcPts val="0"/>
              </a:spcBef>
              <a:spcAft>
                <a:spcPts val="0"/>
              </a:spcAft>
              <a:buSzPts val="3600"/>
              <a:buNone/>
            </a:pPr>
            <a:r>
              <a:rPr lang="es" sz="3000" dirty="0">
                <a:latin typeface="Helvetica Neue"/>
                <a:ea typeface="Helvetica Neue"/>
                <a:cs typeface="Helvetica Neue"/>
                <a:sym typeface="Helvetica Neue"/>
              </a:rPr>
              <a:t>Programación Orientada a Objetos</a:t>
            </a:r>
            <a:endParaRPr sz="3000" dirty="0">
              <a:latin typeface="Helvetica Neue"/>
              <a:ea typeface="Helvetica Neue"/>
              <a:cs typeface="Helvetica Neue"/>
              <a:sym typeface="Helvetica Neue"/>
            </a:endParaRPr>
          </a:p>
        </p:txBody>
      </p:sp>
      <p:pic>
        <p:nvPicPr>
          <p:cNvPr id="202" name="Google Shape;202;g929b69b445_0_213" descr="Logo keepcoding nuevo solo círculo (1).png"/>
          <p:cNvPicPr preferRelativeResize="0"/>
          <p:nvPr/>
        </p:nvPicPr>
        <p:blipFill rotWithShape="1">
          <a:blip r:embed="rId3">
            <a:alphaModFix/>
          </a:blip>
          <a:srcRect/>
          <a:stretch/>
        </p:blipFill>
        <p:spPr>
          <a:xfrm>
            <a:off x="-580100" y="4125125"/>
            <a:ext cx="2023901" cy="1379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2"/>
          <p:cNvSpPr txBox="1"/>
          <p:nvPr/>
        </p:nvSpPr>
        <p:spPr>
          <a:xfrm>
            <a:off x="909525" y="1043103"/>
            <a:ext cx="7961550" cy="12885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 sz="1500" dirty="0">
                <a:latin typeface="Space Grotesk" panose="00000500000000000000" pitchFamily="2" charset="0"/>
                <a:sym typeface="Helvetica Neue Light"/>
              </a:rPr>
              <a:t>Es un modo o paradigma de programación, que nos permite organizar el código pensando el problema como una relación entre “cosas”, denominadas objetos. Los objetos se trabajan utilizando las “clases”. </a:t>
            </a:r>
            <a:endParaRPr sz="1500" dirty="0">
              <a:latin typeface="Space Grotesk" panose="00000500000000000000" pitchFamily="2" charset="0"/>
              <a:sym typeface="Helvetica Neue Light"/>
            </a:endParaRPr>
          </a:p>
          <a:p>
            <a:pPr algn="ctr">
              <a:lnSpc>
                <a:spcPct val="150000"/>
              </a:lnSpc>
              <a:buClr>
                <a:srgbClr val="000000"/>
              </a:buClr>
              <a:buSzPts val="2000"/>
            </a:pPr>
            <a:r>
              <a:rPr lang="es" sz="1500" dirty="0">
                <a:latin typeface="Space Grotesk" panose="00000500000000000000" pitchFamily="2" charset="0"/>
                <a:sym typeface="Helvetica Neue Light"/>
              </a:rPr>
              <a:t>Estas nos permiten agrupar un conjunto de variables y funciones que veremos a continuación.</a:t>
            </a:r>
            <a:endParaRPr sz="1500" dirty="0">
              <a:latin typeface="Space Grotesk" panose="00000500000000000000" pitchFamily="2" charset="0"/>
              <a:sym typeface="Helvetica Neue Light"/>
            </a:endParaRPr>
          </a:p>
        </p:txBody>
      </p:sp>
      <p:sp>
        <p:nvSpPr>
          <p:cNvPr id="221" name="Google Shape;221;p42"/>
          <p:cNvSpPr txBox="1"/>
          <p:nvPr/>
        </p:nvSpPr>
        <p:spPr>
          <a:xfrm>
            <a:off x="272925" y="330259"/>
            <a:ext cx="4769100" cy="989100"/>
          </a:xfrm>
          <a:prstGeom prst="rect">
            <a:avLst/>
          </a:prstGeom>
          <a:noFill/>
          <a:ln>
            <a:noFill/>
          </a:ln>
        </p:spPr>
        <p:txBody>
          <a:bodyPr spcFirstLastPara="1" wrap="square" lIns="91425" tIns="91425" rIns="91425" bIns="91425" anchor="ctr" anchorCtr="0">
            <a:noAutofit/>
          </a:bodyPr>
          <a:lstStyle/>
          <a:p>
            <a:pPr marL="12700">
              <a:spcBef>
                <a:spcPts val="100"/>
              </a:spcBef>
              <a:buSzPts val="3600"/>
            </a:pPr>
            <a:r>
              <a:rPr lang="es" sz="1800" b="1" dirty="0">
                <a:sym typeface="Anton"/>
              </a:rPr>
              <a:t>¿Qué es la POO?</a:t>
            </a:r>
            <a:endParaRPr sz="1800" b="1" dirty="0">
              <a:sym typeface="Anton"/>
            </a:endParaRPr>
          </a:p>
        </p:txBody>
      </p:sp>
      <p:sp>
        <p:nvSpPr>
          <p:cNvPr id="222" name="Google Shape;222;p42"/>
          <p:cNvSpPr txBox="1"/>
          <p:nvPr/>
        </p:nvSpPr>
        <p:spPr>
          <a:xfrm>
            <a:off x="583775" y="3227501"/>
            <a:ext cx="7860000" cy="600134"/>
          </a:xfrm>
          <a:prstGeom prst="rect">
            <a:avLst/>
          </a:prstGeom>
          <a:noFill/>
          <a:ln>
            <a:noFill/>
          </a:ln>
        </p:spPr>
        <p:txBody>
          <a:bodyPr spcFirstLastPara="1" wrap="square" lIns="91425" tIns="91425" rIns="91425" bIns="91425" anchor="t" anchorCtr="0">
            <a:spAutoFit/>
          </a:bodyPr>
          <a:lstStyle/>
          <a:p>
            <a:pPr>
              <a:lnSpc>
                <a:spcPct val="150000"/>
              </a:lnSpc>
            </a:pPr>
            <a:endParaRPr sz="1800">
              <a:solidFill>
                <a:schemeClr val="dk1"/>
              </a:solidFill>
              <a:latin typeface="Helvetica Neue Light"/>
              <a:ea typeface="Helvetica Neue Light"/>
              <a:cs typeface="Helvetica Neue Light"/>
              <a:sym typeface="Helvetica Neue Light"/>
            </a:endParaRPr>
          </a:p>
        </p:txBody>
      </p:sp>
      <p:pic>
        <p:nvPicPr>
          <p:cNvPr id="1026" name="Picture 2" descr="Programación Orientada a Objetos vs Programación Estructurada – Educacion IT">
            <a:extLst>
              <a:ext uri="{FF2B5EF4-FFF2-40B4-BE49-F238E27FC236}">
                <a16:creationId xmlns:a16="http://schemas.microsoft.com/office/drawing/2014/main" id="{1CE481F1-9AC8-4B0C-BFB2-0661C285DB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0804" y="2614091"/>
            <a:ext cx="3881069" cy="19405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45"/>
          <p:cNvSpPr txBox="1"/>
          <p:nvPr/>
        </p:nvSpPr>
        <p:spPr>
          <a:xfrm>
            <a:off x="588900" y="1452675"/>
            <a:ext cx="7966200" cy="1985129"/>
          </a:xfrm>
          <a:prstGeom prst="rect">
            <a:avLst/>
          </a:prstGeom>
          <a:noFill/>
          <a:ln>
            <a:noFill/>
          </a:ln>
        </p:spPr>
        <p:txBody>
          <a:bodyPr spcFirstLastPara="1" wrap="square" lIns="91425" tIns="91425" rIns="91425" bIns="91425" anchor="t" anchorCtr="0">
            <a:spAutoFit/>
          </a:bodyPr>
          <a:lstStyle/>
          <a:p>
            <a:pPr>
              <a:lnSpc>
                <a:spcPct val="150000"/>
              </a:lnSpc>
            </a:pPr>
            <a:r>
              <a:rPr lang="en-US" sz="1800" dirty="0" err="1">
                <a:solidFill>
                  <a:schemeClr val="dk1"/>
                </a:solidFill>
                <a:latin typeface="Roboto"/>
                <a:ea typeface="Roboto"/>
                <a:cs typeface="Roboto"/>
                <a:sym typeface="Roboto"/>
              </a:rPr>
              <a:t>Importante</a:t>
            </a:r>
            <a:r>
              <a:rPr lang="en-US" sz="1800" dirty="0">
                <a:solidFill>
                  <a:schemeClr val="dk1"/>
                </a:solidFill>
                <a:latin typeface="Roboto"/>
                <a:ea typeface="Roboto"/>
                <a:cs typeface="Roboto"/>
                <a:sym typeface="Roboto"/>
              </a:rPr>
              <a:t>!</a:t>
            </a:r>
            <a:endParaRPr sz="1800" dirty="0">
              <a:solidFill>
                <a:schemeClr val="dk1"/>
              </a:solidFill>
              <a:latin typeface="Roboto"/>
              <a:ea typeface="Roboto"/>
              <a:cs typeface="Roboto"/>
              <a:sym typeface="Roboto"/>
            </a:endParaRPr>
          </a:p>
          <a:p>
            <a:pPr algn="ctr">
              <a:lnSpc>
                <a:spcPct val="150000"/>
              </a:lnSpc>
            </a:pPr>
            <a:endParaRPr lang="es" sz="1500" dirty="0">
              <a:latin typeface="Space Grotesk" panose="00000500000000000000" pitchFamily="2" charset="0"/>
              <a:sym typeface="Helvetica Neue Light"/>
            </a:endParaRPr>
          </a:p>
          <a:p>
            <a:pPr algn="ctr">
              <a:lnSpc>
                <a:spcPct val="150000"/>
              </a:lnSpc>
            </a:pPr>
            <a:r>
              <a:rPr lang="es" sz="1500" dirty="0">
                <a:latin typeface="Space Grotesk" panose="00000500000000000000" pitchFamily="2" charset="0"/>
                <a:sym typeface="Helvetica Neue Light"/>
              </a:rPr>
              <a:t>Con la POO se busca resolver aplicaciones cada vez más complejas, sin que el código se vuelva un caos. Además, se pretende dar pautas para realizar las cosas de manera que otras personas puedan utilizarlas y adelantar su trabajo, de manera que consigamos que el código se pueda reutilizar.</a:t>
            </a:r>
            <a:endParaRPr sz="1500" dirty="0">
              <a:latin typeface="Space Grotesk" panose="00000500000000000000" pitchFamily="2" charset="0"/>
              <a:sym typeface="Helvetica Neue Light"/>
            </a:endParaRPr>
          </a:p>
        </p:txBody>
      </p:sp>
      <p:pic>
        <p:nvPicPr>
          <p:cNvPr id="2050" name="Picture 2" descr="Corte Suprema CSJ 在 Twitter 上：&quot;IMPORTANTE: Se suspenden las actividades del  Poder Judicial en la Circunscripción Judicial de Alto Paraná, desde el 25  de junio hasta el 1 de julio, inclusive. (HILO)">
            <a:extLst>
              <a:ext uri="{FF2B5EF4-FFF2-40B4-BE49-F238E27FC236}">
                <a16:creationId xmlns:a16="http://schemas.microsoft.com/office/drawing/2014/main" id="{D83B379E-AFA5-42D2-8AE3-7B7BE79E7B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8857" y="232173"/>
            <a:ext cx="2281540" cy="16323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6"/>
          <p:cNvSpPr txBox="1"/>
          <p:nvPr/>
        </p:nvSpPr>
        <p:spPr>
          <a:xfrm>
            <a:off x="852150" y="2209325"/>
            <a:ext cx="7439700" cy="1674600"/>
          </a:xfrm>
          <a:prstGeom prst="rect">
            <a:avLst/>
          </a:prstGeom>
          <a:noFill/>
          <a:ln>
            <a:noFill/>
          </a:ln>
        </p:spPr>
        <p:txBody>
          <a:bodyPr spcFirstLastPara="1" wrap="square" lIns="91425" tIns="91425" rIns="91425" bIns="91425" anchor="ctr" anchorCtr="0">
            <a:noAutofit/>
          </a:bodyPr>
          <a:lstStyle/>
          <a:p>
            <a:pPr algn="ctr">
              <a:lnSpc>
                <a:spcPct val="115000"/>
              </a:lnSpc>
              <a:buClr>
                <a:schemeClr val="dk1"/>
              </a:buClr>
              <a:buSzPts val="1100"/>
            </a:pPr>
            <a:endParaRPr sz="2000">
              <a:solidFill>
                <a:srgbClr val="8215BC"/>
              </a:solidFill>
              <a:latin typeface="Lato"/>
              <a:ea typeface="Lato"/>
              <a:cs typeface="Lato"/>
              <a:sym typeface="Lato"/>
            </a:endParaRPr>
          </a:p>
          <a:p>
            <a:pPr algn="ctr">
              <a:lnSpc>
                <a:spcPct val="115000"/>
              </a:lnSpc>
            </a:pPr>
            <a:endParaRPr sz="1800">
              <a:solidFill>
                <a:srgbClr val="8215BC"/>
              </a:solidFill>
              <a:latin typeface="Lato Light"/>
              <a:ea typeface="Lato Light"/>
              <a:cs typeface="Lato Light"/>
              <a:sym typeface="Lato Light"/>
            </a:endParaRPr>
          </a:p>
        </p:txBody>
      </p:sp>
      <p:sp>
        <p:nvSpPr>
          <p:cNvPr id="253" name="Google Shape;253;p46"/>
          <p:cNvSpPr txBox="1"/>
          <p:nvPr/>
        </p:nvSpPr>
        <p:spPr>
          <a:xfrm>
            <a:off x="417963" y="1366350"/>
            <a:ext cx="5361331" cy="2655581"/>
          </a:xfrm>
          <a:prstGeom prst="rect">
            <a:avLst/>
          </a:prstGeom>
          <a:noFill/>
          <a:ln>
            <a:noFill/>
          </a:ln>
        </p:spPr>
        <p:txBody>
          <a:bodyPr spcFirstLastPara="1" wrap="square" lIns="91425" tIns="91425" rIns="91425" bIns="91425" anchor="ctr" anchorCtr="0">
            <a:noAutofit/>
          </a:bodyPr>
          <a:lstStyle/>
          <a:p>
            <a:pPr algn="ctr">
              <a:lnSpc>
                <a:spcPct val="150000"/>
              </a:lnSpc>
              <a:buClr>
                <a:schemeClr val="dk1"/>
              </a:buClr>
              <a:buSzPts val="2000"/>
            </a:pPr>
            <a:r>
              <a:rPr lang="es" sz="1500" dirty="0">
                <a:latin typeface="Space Grotesk" panose="00000500000000000000" pitchFamily="2" charset="0"/>
                <a:sym typeface="Helvetica Neue Light"/>
              </a:rPr>
              <a:t>Lo importante de la POO es poder separar los problemas generales en suma de pequeños problemas aislados, para poder modelar la solución y en un futuro que cualquiera pueda utilizar varios de estos módulos creados por este paradigma.</a:t>
            </a:r>
            <a:endParaRPr sz="1500" dirty="0">
              <a:latin typeface="Space Grotesk" panose="00000500000000000000" pitchFamily="2" charset="0"/>
              <a:sym typeface="Helvetica Neue Light"/>
            </a:endParaRPr>
          </a:p>
          <a:p>
            <a:pPr algn="ctr">
              <a:lnSpc>
                <a:spcPct val="115000"/>
              </a:lnSpc>
            </a:pPr>
            <a:endParaRPr sz="2000" dirty="0">
              <a:latin typeface="Helvetica Neue Light"/>
              <a:ea typeface="Helvetica Neue Light"/>
              <a:cs typeface="Helvetica Neue Light"/>
              <a:sym typeface="Helvetica Neue Light"/>
            </a:endParaRPr>
          </a:p>
        </p:txBody>
      </p:sp>
      <p:pic>
        <p:nvPicPr>
          <p:cNvPr id="3074" name="Picture 2" descr="Papeles sueltos: Las conclusiones y revisión de la introducción y objetvos">
            <a:extLst>
              <a:ext uri="{FF2B5EF4-FFF2-40B4-BE49-F238E27FC236}">
                <a16:creationId xmlns:a16="http://schemas.microsoft.com/office/drawing/2014/main" id="{456E8B0C-8BC7-44EC-B83B-921863D469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5062" y="207938"/>
            <a:ext cx="2300288" cy="2857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1"/>
          <p:cNvSpPr txBox="1">
            <a:spLocks noGrp="1"/>
          </p:cNvSpPr>
          <p:nvPr>
            <p:ph type="title"/>
          </p:nvPr>
        </p:nvSpPr>
        <p:spPr>
          <a:xfrm>
            <a:off x="544435" y="1183945"/>
            <a:ext cx="8520600" cy="572700"/>
          </a:xfrm>
          <a:prstGeom prst="rect">
            <a:avLst/>
          </a:prstGeom>
        </p:spPr>
        <p:txBody>
          <a:bodyPr spcFirstLastPara="1" vert="horz" wrap="square" lIns="91425" tIns="91425" rIns="91425" bIns="91425" rtlCol="0" anchor="t" anchorCtr="0">
            <a:noAutofit/>
          </a:bodyPr>
          <a:lstStyle/>
          <a:p>
            <a:r>
              <a:rPr lang="es" sz="2000">
                <a:latin typeface="Helvetica Neue Light"/>
                <a:ea typeface="Helvetica Neue Light"/>
                <a:cs typeface="Helvetica Neue Light"/>
                <a:sym typeface="Helvetica Neue Light"/>
              </a:rPr>
              <a:t>   </a:t>
            </a:r>
            <a:r>
              <a:rPr lang="es" sz="2000">
                <a:highlight>
                  <a:srgbClr val="3CEFAB"/>
                </a:highlight>
                <a:latin typeface="Helvetica Neue Light"/>
                <a:ea typeface="Helvetica Neue Light"/>
                <a:cs typeface="Helvetica Neue Light"/>
                <a:sym typeface="Helvetica Neue Light"/>
              </a:rPr>
              <a:t>Programación Estructurada</a:t>
            </a:r>
            <a:r>
              <a:rPr lang="es" sz="2000">
                <a:latin typeface="Helvetica Neue Light"/>
                <a:ea typeface="Helvetica Neue Light"/>
                <a:cs typeface="Helvetica Neue Light"/>
                <a:sym typeface="Helvetica Neue Light"/>
              </a:rPr>
              <a:t>                  </a:t>
            </a:r>
            <a:r>
              <a:rPr lang="es" sz="2000">
                <a:highlight>
                  <a:srgbClr val="3CEFAB"/>
                </a:highlight>
                <a:latin typeface="Helvetica Neue Light"/>
                <a:ea typeface="Helvetica Neue Light"/>
                <a:cs typeface="Helvetica Neue Light"/>
                <a:sym typeface="Helvetica Neue Light"/>
              </a:rPr>
              <a:t>Programación Orientada a Objetos</a:t>
            </a:r>
            <a:r>
              <a:rPr lang="es" sz="2000">
                <a:latin typeface="Helvetica Neue Light"/>
                <a:ea typeface="Helvetica Neue Light"/>
                <a:cs typeface="Helvetica Neue Light"/>
                <a:sym typeface="Helvetica Neue Light"/>
              </a:rPr>
              <a:t> </a:t>
            </a:r>
            <a:endParaRPr sz="2000">
              <a:latin typeface="Helvetica Neue Light"/>
              <a:ea typeface="Helvetica Neue Light"/>
              <a:cs typeface="Helvetica Neue Light"/>
              <a:sym typeface="Helvetica Neue Light"/>
            </a:endParaRPr>
          </a:p>
        </p:txBody>
      </p:sp>
      <p:sp>
        <p:nvSpPr>
          <p:cNvPr id="302" name="Google Shape;302;p51"/>
          <p:cNvSpPr txBox="1">
            <a:spLocks noGrp="1"/>
          </p:cNvSpPr>
          <p:nvPr>
            <p:ph type="body" idx="1"/>
          </p:nvPr>
        </p:nvSpPr>
        <p:spPr>
          <a:xfrm>
            <a:off x="744460" y="1802832"/>
            <a:ext cx="3102688" cy="3416400"/>
          </a:xfrm>
          <a:prstGeom prst="rect">
            <a:avLst/>
          </a:prstGeom>
        </p:spPr>
        <p:txBody>
          <a:bodyPr spcFirstLastPara="1" vert="horz" wrap="square" lIns="91425" tIns="91425" rIns="91425" bIns="91425" rtlCol="0" anchor="t" anchorCtr="0">
            <a:noAutofit/>
          </a:bodyPr>
          <a:lstStyle/>
          <a:p>
            <a:pPr algn="just">
              <a:lnSpc>
                <a:spcPct val="150000"/>
              </a:lnSpc>
              <a:buClr>
                <a:srgbClr val="3CEFAB"/>
              </a:buClr>
              <a:buFont typeface="Helvetica Neue Light"/>
              <a:buChar char="●"/>
            </a:pPr>
            <a:r>
              <a:rPr lang="es" sz="1500" dirty="0">
                <a:latin typeface="Space Grotesk" panose="00000500000000000000" pitchFamily="2" charset="0"/>
                <a:sym typeface="Helvetica Neue Light"/>
              </a:rPr>
              <a:t>Énfasis en la transformación</a:t>
            </a:r>
            <a:endParaRPr sz="1500" dirty="0">
              <a:latin typeface="Space Grotesk" panose="00000500000000000000" pitchFamily="2" charset="0"/>
              <a:sym typeface="Helvetica Neue Light"/>
            </a:endParaRPr>
          </a:p>
          <a:p>
            <a:pPr indent="0" algn="just">
              <a:lnSpc>
                <a:spcPct val="150000"/>
              </a:lnSpc>
              <a:buNone/>
            </a:pPr>
            <a:r>
              <a:rPr lang="es" sz="1500" dirty="0">
                <a:latin typeface="Space Grotesk" panose="00000500000000000000" pitchFamily="2" charset="0"/>
                <a:sym typeface="Helvetica Neue Light"/>
              </a:rPr>
              <a:t>de datos. </a:t>
            </a:r>
            <a:endParaRPr sz="1500" dirty="0">
              <a:latin typeface="Space Grotesk" panose="00000500000000000000" pitchFamily="2" charset="0"/>
              <a:sym typeface="Helvetica Neue Light"/>
            </a:endParaRPr>
          </a:p>
          <a:p>
            <a:pPr algn="just">
              <a:lnSpc>
                <a:spcPct val="150000"/>
              </a:lnSpc>
              <a:buClr>
                <a:srgbClr val="3CEFAB"/>
              </a:buClr>
              <a:buFont typeface="Helvetica Neue Light"/>
              <a:buChar char="●"/>
            </a:pPr>
            <a:r>
              <a:rPr lang="es" sz="1500" dirty="0">
                <a:latin typeface="Space Grotesk" panose="00000500000000000000" pitchFamily="2" charset="0"/>
                <a:sym typeface="Helvetica Neue Light"/>
              </a:rPr>
              <a:t>Las funciones y los datos </a:t>
            </a:r>
            <a:br>
              <a:rPr lang="es" sz="1500" dirty="0">
                <a:latin typeface="Space Grotesk" panose="00000500000000000000" pitchFamily="2" charset="0"/>
                <a:sym typeface="Helvetica Neue Light"/>
              </a:rPr>
            </a:br>
            <a:r>
              <a:rPr lang="es" sz="1500" dirty="0">
                <a:latin typeface="Space Grotesk" panose="00000500000000000000" pitchFamily="2" charset="0"/>
                <a:sym typeface="Helvetica Neue Light"/>
              </a:rPr>
              <a:t>son manejados como entidades </a:t>
            </a:r>
            <a:br>
              <a:rPr lang="es" sz="1500" dirty="0">
                <a:latin typeface="Space Grotesk" panose="00000500000000000000" pitchFamily="2" charset="0"/>
                <a:sym typeface="Helvetica Neue Light"/>
              </a:rPr>
            </a:br>
            <a:r>
              <a:rPr lang="es" sz="1500" dirty="0">
                <a:latin typeface="Space Grotesk" panose="00000500000000000000" pitchFamily="2" charset="0"/>
                <a:sym typeface="Helvetica Neue Light"/>
              </a:rPr>
              <a:t>separadas. </a:t>
            </a:r>
            <a:endParaRPr sz="1500" dirty="0">
              <a:latin typeface="Space Grotesk" panose="00000500000000000000" pitchFamily="2" charset="0"/>
              <a:sym typeface="Helvetica Neue Light"/>
            </a:endParaRPr>
          </a:p>
          <a:p>
            <a:pPr algn="just">
              <a:lnSpc>
                <a:spcPct val="150000"/>
              </a:lnSpc>
              <a:buClr>
                <a:srgbClr val="3CEFAB"/>
              </a:buClr>
              <a:buFont typeface="Helvetica Neue"/>
              <a:buChar char="●"/>
            </a:pPr>
            <a:r>
              <a:rPr lang="es" sz="1500" dirty="0">
                <a:latin typeface="Space Grotesk" panose="00000500000000000000" pitchFamily="2" charset="0"/>
                <a:sym typeface="Helvetica Neue"/>
              </a:rPr>
              <a:t>Difícil de entender y modificar. </a:t>
            </a:r>
            <a:endParaRPr sz="1500" dirty="0">
              <a:latin typeface="Space Grotesk" panose="00000500000000000000" pitchFamily="2" charset="0"/>
              <a:sym typeface="Helvetica Neue"/>
            </a:endParaRPr>
          </a:p>
        </p:txBody>
      </p:sp>
      <p:sp>
        <p:nvSpPr>
          <p:cNvPr id="303" name="Google Shape;303;p51"/>
          <p:cNvSpPr txBox="1"/>
          <p:nvPr/>
        </p:nvSpPr>
        <p:spPr>
          <a:xfrm>
            <a:off x="4833460" y="1823619"/>
            <a:ext cx="3542400" cy="2608376"/>
          </a:xfrm>
          <a:prstGeom prst="rect">
            <a:avLst/>
          </a:prstGeom>
          <a:noFill/>
          <a:ln>
            <a:noFill/>
          </a:ln>
        </p:spPr>
        <p:txBody>
          <a:bodyPr spcFirstLastPara="1" wrap="square" lIns="91425" tIns="91425" rIns="91425" bIns="91425" anchor="t" anchorCtr="0">
            <a:spAutoFit/>
          </a:bodyPr>
          <a:lstStyle/>
          <a:p>
            <a:pPr marL="457189" indent="-336542" algn="just">
              <a:lnSpc>
                <a:spcPct val="150000"/>
              </a:lnSpc>
              <a:buClr>
                <a:srgbClr val="3CEFAB"/>
              </a:buClr>
              <a:buSzPts val="1800"/>
              <a:buFont typeface="Helvetica Neue Light"/>
              <a:buChar char="●"/>
            </a:pPr>
            <a:r>
              <a:rPr lang="es" sz="1500" dirty="0">
                <a:latin typeface="Space Grotesk" panose="00000500000000000000" pitchFamily="2" charset="0"/>
                <a:sym typeface="Helvetica Neue Light"/>
              </a:rPr>
              <a:t>Énfasis en la abstracción </a:t>
            </a:r>
            <a:endParaRPr sz="1500" dirty="0">
              <a:latin typeface="Space Grotesk" panose="00000500000000000000" pitchFamily="2" charset="0"/>
              <a:sym typeface="Helvetica Neue Light"/>
            </a:endParaRPr>
          </a:p>
          <a:p>
            <a:pPr marL="457189" algn="just">
              <a:lnSpc>
                <a:spcPct val="150000"/>
              </a:lnSpc>
              <a:buSzPts val="1800"/>
            </a:pPr>
            <a:r>
              <a:rPr lang="es" sz="1500" dirty="0">
                <a:latin typeface="Space Grotesk" panose="00000500000000000000" pitchFamily="2" charset="0"/>
                <a:sym typeface="Helvetica Neue Light"/>
              </a:rPr>
              <a:t>de datos. </a:t>
            </a:r>
            <a:endParaRPr sz="1500" dirty="0">
              <a:latin typeface="Space Grotesk" panose="00000500000000000000" pitchFamily="2" charset="0"/>
              <a:sym typeface="Helvetica Neue Light"/>
            </a:endParaRPr>
          </a:p>
          <a:p>
            <a:pPr marL="457189" indent="-336542" algn="just">
              <a:lnSpc>
                <a:spcPct val="150000"/>
              </a:lnSpc>
              <a:buClr>
                <a:srgbClr val="3CEFAB"/>
              </a:buClr>
              <a:buSzPts val="1800"/>
              <a:buFont typeface="Helvetica Neue Light"/>
              <a:buChar char="●"/>
            </a:pPr>
            <a:r>
              <a:rPr lang="es" sz="1500" dirty="0">
                <a:latin typeface="Space Grotesk" panose="00000500000000000000" pitchFamily="2" charset="0"/>
                <a:sym typeface="Helvetica Neue Light"/>
              </a:rPr>
              <a:t>Las funciones y los datos </a:t>
            </a:r>
            <a:br>
              <a:rPr lang="es" sz="1500" dirty="0">
                <a:latin typeface="Space Grotesk" panose="00000500000000000000" pitchFamily="2" charset="0"/>
                <a:sym typeface="Helvetica Neue Light"/>
              </a:rPr>
            </a:br>
            <a:r>
              <a:rPr lang="es" sz="1500" dirty="0">
                <a:latin typeface="Space Grotesk" panose="00000500000000000000" pitchFamily="2" charset="0"/>
                <a:sym typeface="Helvetica Neue Light"/>
              </a:rPr>
              <a:t>son encapsulados en una entidad. </a:t>
            </a:r>
            <a:endParaRPr lang="es" sz="1500" dirty="0">
              <a:latin typeface="Space Grotesk" panose="00000500000000000000" pitchFamily="2" charset="0"/>
              <a:sym typeface="Helvetica Neue"/>
            </a:endParaRPr>
          </a:p>
          <a:p>
            <a:pPr marL="457189" indent="-342892" algn="just">
              <a:lnSpc>
                <a:spcPct val="150000"/>
              </a:lnSpc>
              <a:buClr>
                <a:srgbClr val="3CEFAB"/>
              </a:buClr>
              <a:buSzPts val="1800"/>
              <a:buChar char="●"/>
            </a:pPr>
            <a:r>
              <a:rPr lang="es" sz="1500" dirty="0">
                <a:latin typeface="Space Grotesk" panose="00000500000000000000" pitchFamily="2" charset="0"/>
                <a:sym typeface="Helvetica Neue"/>
              </a:rPr>
              <a:t>Facilita su mantenimiento y comprensión es orientada al mundo real.</a:t>
            </a:r>
            <a:r>
              <a:rPr lang="es" sz="1500" dirty="0">
                <a:latin typeface="Space Grotesk" panose="00000500000000000000" pitchFamily="2" charset="0"/>
              </a:rPr>
              <a:t> </a:t>
            </a:r>
            <a:endParaRPr sz="1500" dirty="0">
              <a:latin typeface="Space Grotesk" panose="00000500000000000000" pitchFamily="2" charset="0"/>
            </a:endParaRPr>
          </a:p>
        </p:txBody>
      </p:sp>
      <p:pic>
        <p:nvPicPr>
          <p:cNvPr id="304" name="Google Shape;304;p51"/>
          <p:cNvPicPr preferRelativeResize="0"/>
          <p:nvPr/>
        </p:nvPicPr>
        <p:blipFill>
          <a:blip r:embed="rId3">
            <a:alphaModFix/>
          </a:blip>
          <a:stretch>
            <a:fillRect/>
          </a:stretch>
        </p:blipFill>
        <p:spPr>
          <a:xfrm>
            <a:off x="4260760" y="1136645"/>
            <a:ext cx="572700" cy="572700"/>
          </a:xfrm>
          <a:prstGeom prst="rect">
            <a:avLst/>
          </a:prstGeom>
          <a:noFill/>
          <a:ln>
            <a:noFill/>
          </a:ln>
        </p:spPr>
      </p:pic>
      <p:sp>
        <p:nvSpPr>
          <p:cNvPr id="305" name="Google Shape;305;p51"/>
          <p:cNvSpPr txBox="1"/>
          <p:nvPr/>
        </p:nvSpPr>
        <p:spPr>
          <a:xfrm>
            <a:off x="180130" y="480687"/>
            <a:ext cx="8520600" cy="461635"/>
          </a:xfrm>
          <a:prstGeom prst="rect">
            <a:avLst/>
          </a:prstGeom>
          <a:noFill/>
          <a:ln>
            <a:noFill/>
          </a:ln>
        </p:spPr>
        <p:txBody>
          <a:bodyPr spcFirstLastPara="1" wrap="square" lIns="91425" tIns="91425" rIns="91425" bIns="91425" anchor="t" anchorCtr="0">
            <a:spAutoFit/>
          </a:bodyPr>
          <a:lstStyle/>
          <a:p>
            <a:pPr algn="ctr"/>
            <a:r>
              <a:rPr lang="es" sz="1800" dirty="0">
                <a:solidFill>
                  <a:schemeClr val="dk1"/>
                </a:solidFill>
                <a:latin typeface="Roboto"/>
                <a:ea typeface="Roboto"/>
                <a:sym typeface="Anton"/>
              </a:rPr>
              <a:t>Diferencias con la programación tradicional</a:t>
            </a:r>
            <a:endParaRPr sz="1800" dirty="0">
              <a:solidFill>
                <a:schemeClr val="dk1"/>
              </a:solidFill>
              <a:latin typeface="Roboto"/>
              <a:ea typeface="Roboto"/>
              <a:sym typeface="Anto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8"/>
          <p:cNvSpPr txBox="1"/>
          <p:nvPr/>
        </p:nvSpPr>
        <p:spPr>
          <a:xfrm>
            <a:off x="852150" y="1566291"/>
            <a:ext cx="4191300" cy="1674600"/>
          </a:xfrm>
          <a:prstGeom prst="rect">
            <a:avLst/>
          </a:prstGeom>
          <a:noFill/>
          <a:ln>
            <a:noFill/>
          </a:ln>
        </p:spPr>
        <p:txBody>
          <a:bodyPr spcFirstLastPara="1" wrap="square" lIns="91425" tIns="91425" rIns="91425" bIns="91425" anchor="t" anchorCtr="0">
            <a:noAutofit/>
          </a:bodyPr>
          <a:lstStyle/>
          <a:p>
            <a:pPr algn="just"/>
            <a:endParaRPr sz="1800"/>
          </a:p>
        </p:txBody>
      </p:sp>
      <p:sp>
        <p:nvSpPr>
          <p:cNvPr id="268" name="Google Shape;268;p48"/>
          <p:cNvSpPr txBox="1"/>
          <p:nvPr/>
        </p:nvSpPr>
        <p:spPr>
          <a:xfrm>
            <a:off x="216919" y="737674"/>
            <a:ext cx="5238300" cy="989100"/>
          </a:xfrm>
          <a:prstGeom prst="rect">
            <a:avLst/>
          </a:prstGeom>
          <a:noFill/>
          <a:ln>
            <a:noFill/>
          </a:ln>
        </p:spPr>
        <p:txBody>
          <a:bodyPr spcFirstLastPara="1" wrap="square" lIns="91425" tIns="91425" rIns="91425" bIns="91425" anchor="t" anchorCtr="0">
            <a:noAutofit/>
          </a:bodyPr>
          <a:lstStyle/>
          <a:p>
            <a:pPr>
              <a:lnSpc>
                <a:spcPct val="150000"/>
              </a:lnSpc>
              <a:buClr>
                <a:srgbClr val="000000"/>
              </a:buClr>
              <a:buSzPts val="4500"/>
            </a:pPr>
            <a:r>
              <a:rPr lang="es" sz="1800" dirty="0">
                <a:solidFill>
                  <a:schemeClr val="dk1"/>
                </a:solidFill>
                <a:latin typeface="Roboto"/>
                <a:ea typeface="Roboto"/>
                <a:sym typeface="Anton"/>
              </a:rPr>
              <a:t>Ventajas de la POO</a:t>
            </a:r>
            <a:endParaRPr sz="1800" dirty="0">
              <a:solidFill>
                <a:schemeClr val="dk1"/>
              </a:solidFill>
              <a:latin typeface="Roboto"/>
              <a:ea typeface="Roboto"/>
              <a:sym typeface="Anton"/>
            </a:endParaRPr>
          </a:p>
        </p:txBody>
      </p:sp>
      <p:sp>
        <p:nvSpPr>
          <p:cNvPr id="270" name="Google Shape;270;p48"/>
          <p:cNvSpPr txBox="1"/>
          <p:nvPr/>
        </p:nvSpPr>
        <p:spPr>
          <a:xfrm>
            <a:off x="680419" y="898157"/>
            <a:ext cx="7511700" cy="2516043"/>
          </a:xfrm>
          <a:prstGeom prst="rect">
            <a:avLst/>
          </a:prstGeom>
          <a:noFill/>
          <a:ln>
            <a:noFill/>
          </a:ln>
        </p:spPr>
        <p:txBody>
          <a:bodyPr spcFirstLastPara="1" wrap="square" lIns="91425" tIns="91425" rIns="91425" bIns="91425" anchor="t" anchorCtr="0">
            <a:spAutoFit/>
          </a:bodyPr>
          <a:lstStyle/>
          <a:p>
            <a:pPr>
              <a:lnSpc>
                <a:spcPct val="150000"/>
              </a:lnSpc>
            </a:pPr>
            <a:endParaRPr sz="1900" dirty="0">
              <a:solidFill>
                <a:schemeClr val="dk1"/>
              </a:solidFill>
              <a:highlight>
                <a:srgbClr val="FFFFFF"/>
              </a:highlight>
              <a:latin typeface="Helvetica Neue Light"/>
              <a:ea typeface="Helvetica Neue Light"/>
              <a:cs typeface="Helvetica Neue Light"/>
              <a:sym typeface="Helvetica Neue Light"/>
            </a:endParaRPr>
          </a:p>
          <a:p>
            <a:pPr marL="342900" indent="-342900" algn="just" fontAlgn="base">
              <a:lnSpc>
                <a:spcPct val="150000"/>
              </a:lnSpc>
              <a:buAutoNum type="arabicPeriod"/>
            </a:pPr>
            <a:r>
              <a:rPr lang="es-ES" sz="1800" dirty="0">
                <a:solidFill>
                  <a:schemeClr val="dk1"/>
                </a:solidFill>
                <a:latin typeface="Roboto"/>
                <a:ea typeface="Roboto"/>
              </a:rPr>
              <a:t>Modularidad para facilitar la resolución de problemas</a:t>
            </a:r>
          </a:p>
          <a:p>
            <a:pPr marL="342900" indent="-342900" algn="just" fontAlgn="base">
              <a:lnSpc>
                <a:spcPct val="150000"/>
              </a:lnSpc>
              <a:buFontTx/>
              <a:buAutoNum type="arabicPeriod"/>
            </a:pPr>
            <a:r>
              <a:rPr lang="es-ES" sz="1800" dirty="0">
                <a:solidFill>
                  <a:schemeClr val="dk1"/>
                </a:solidFill>
                <a:latin typeface="Roboto"/>
                <a:ea typeface="Roboto"/>
              </a:rPr>
              <a:t>Reutilización de código mediante herencia</a:t>
            </a:r>
          </a:p>
          <a:p>
            <a:pPr marL="342900" indent="-342900" algn="just" fontAlgn="base">
              <a:lnSpc>
                <a:spcPct val="150000"/>
              </a:lnSpc>
              <a:buFontTx/>
              <a:buAutoNum type="arabicPeriod"/>
            </a:pPr>
            <a:r>
              <a:rPr lang="es-ES" sz="1800" dirty="0">
                <a:solidFill>
                  <a:schemeClr val="dk1"/>
                </a:solidFill>
                <a:latin typeface="Roboto"/>
                <a:ea typeface="Roboto"/>
              </a:rPr>
              <a:t>Flexibilidad a través del polimorfismo</a:t>
            </a:r>
          </a:p>
          <a:p>
            <a:pPr marL="342900" indent="-342900" algn="just" fontAlgn="base">
              <a:lnSpc>
                <a:spcPct val="150000"/>
              </a:lnSpc>
              <a:buFontTx/>
              <a:buAutoNum type="arabicPeriod"/>
            </a:pPr>
            <a:r>
              <a:rPr lang="es-ES" sz="1800" dirty="0">
                <a:solidFill>
                  <a:schemeClr val="dk1"/>
                </a:solidFill>
                <a:latin typeface="Roboto"/>
                <a:ea typeface="Roboto"/>
              </a:rPr>
              <a:t>Resolución efectiva de problemas</a:t>
            </a:r>
          </a:p>
          <a:p>
            <a:pPr marL="342900" indent="-342900" fontAlgn="base">
              <a:buAutoNum type="arabicPeriod"/>
            </a:pPr>
            <a:endParaRPr lang="es-ES" sz="1500" b="1" dirty="0">
              <a:solidFill>
                <a:srgbClr val="3D3D3D"/>
              </a:solidFill>
              <a:latin typeface="GothamRounded-Bold" pitchFamily="50" charset="0"/>
            </a:endParaRPr>
          </a:p>
        </p:txBody>
      </p:sp>
      <p:pic>
        <p:nvPicPr>
          <p:cNvPr id="5122" name="Picture 2" descr="Ventajas de ser una persona altamente sensible - Eva Perea">
            <a:extLst>
              <a:ext uri="{FF2B5EF4-FFF2-40B4-BE49-F238E27FC236}">
                <a16:creationId xmlns:a16="http://schemas.microsoft.com/office/drawing/2014/main" id="{2131E1F2-DE35-427C-A49B-2053DB44E7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0054" y="2156154"/>
            <a:ext cx="2850356" cy="2528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405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7"/>
          <p:cNvSpPr txBox="1"/>
          <p:nvPr/>
        </p:nvSpPr>
        <p:spPr>
          <a:xfrm>
            <a:off x="690900" y="1279325"/>
            <a:ext cx="8169000" cy="20070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 sz="1800" dirty="0">
                <a:latin typeface="Space Grotesk" panose="00000500000000000000" pitchFamily="2" charset="0"/>
                <a:sym typeface="Helvetica Neue Light"/>
              </a:rPr>
              <a:t>Es muy parecido a cómo lo haríamos en la vida real. </a:t>
            </a:r>
            <a:endParaRPr sz="1800" dirty="0">
              <a:latin typeface="Space Grotesk" panose="00000500000000000000" pitchFamily="2" charset="0"/>
              <a:sym typeface="Helvetica Neue Light"/>
            </a:endParaRPr>
          </a:p>
          <a:p>
            <a:pPr algn="ctr">
              <a:lnSpc>
                <a:spcPct val="150000"/>
              </a:lnSpc>
              <a:buClr>
                <a:srgbClr val="000000"/>
              </a:buClr>
              <a:buSzPts val="2000"/>
            </a:pPr>
            <a:r>
              <a:rPr lang="es" sz="1800" dirty="0">
                <a:latin typeface="Space Grotesk" panose="00000500000000000000" pitchFamily="2" charset="0"/>
                <a:sym typeface="Helvetica Neue Light"/>
              </a:rPr>
              <a:t>Por ejemplo vamos a pensar en un coche para tratar de modelizar en un esquema de POO. </a:t>
            </a:r>
            <a:endParaRPr sz="1800" dirty="0">
              <a:latin typeface="Space Grotesk" panose="00000500000000000000" pitchFamily="2" charset="0"/>
              <a:sym typeface="Helvetica Neue Light"/>
            </a:endParaRPr>
          </a:p>
        </p:txBody>
      </p:sp>
      <p:sp>
        <p:nvSpPr>
          <p:cNvPr id="352" name="Google Shape;352;p57"/>
          <p:cNvSpPr txBox="1"/>
          <p:nvPr/>
        </p:nvSpPr>
        <p:spPr>
          <a:xfrm>
            <a:off x="2051637" y="426102"/>
            <a:ext cx="5175900" cy="989100"/>
          </a:xfrm>
          <a:prstGeom prst="rect">
            <a:avLst/>
          </a:prstGeom>
          <a:noFill/>
          <a:ln>
            <a:noFill/>
          </a:ln>
        </p:spPr>
        <p:txBody>
          <a:bodyPr spcFirstLastPara="1" wrap="square" lIns="91425" tIns="91425" rIns="91425" bIns="91425" anchor="ctr" anchorCtr="0">
            <a:noAutofit/>
          </a:bodyPr>
          <a:lstStyle/>
          <a:p>
            <a:pPr algn="ctr">
              <a:buClr>
                <a:srgbClr val="000000"/>
              </a:buClr>
              <a:buSzPts val="3600"/>
            </a:pPr>
            <a:r>
              <a:rPr lang="es" sz="2100" dirty="0">
                <a:solidFill>
                  <a:schemeClr val="dk1"/>
                </a:solidFill>
                <a:latin typeface="Roboto"/>
                <a:ea typeface="Roboto"/>
                <a:sym typeface="Anton"/>
              </a:rPr>
              <a:t>¿Cómo se piensa con POO?</a:t>
            </a:r>
            <a:endParaRPr sz="2100" dirty="0">
              <a:solidFill>
                <a:schemeClr val="dk1"/>
              </a:solidFill>
              <a:latin typeface="Roboto"/>
              <a:ea typeface="Roboto"/>
              <a:sym typeface="Anton"/>
            </a:endParaRPr>
          </a:p>
        </p:txBody>
      </p:sp>
      <p:sp>
        <p:nvSpPr>
          <p:cNvPr id="355" name="Google Shape;355;p57"/>
          <p:cNvSpPr txBox="1"/>
          <p:nvPr/>
        </p:nvSpPr>
        <p:spPr>
          <a:xfrm>
            <a:off x="3526256" y="2540179"/>
            <a:ext cx="5448000" cy="1431131"/>
          </a:xfrm>
          <a:prstGeom prst="rect">
            <a:avLst/>
          </a:prstGeom>
          <a:noFill/>
          <a:ln>
            <a:noFill/>
          </a:ln>
        </p:spPr>
        <p:txBody>
          <a:bodyPr spcFirstLastPara="1" wrap="square" lIns="91425" tIns="91425" rIns="91425" bIns="91425" anchor="t" anchorCtr="0">
            <a:spAutoFit/>
          </a:bodyPr>
          <a:lstStyle/>
          <a:p>
            <a:pPr indent="-342892">
              <a:lnSpc>
                <a:spcPct val="150000"/>
              </a:lnSpc>
              <a:buSzPts val="2000"/>
              <a:buFont typeface="Helvetica Neue Light"/>
              <a:buChar char="●"/>
            </a:pPr>
            <a:r>
              <a:rPr lang="es" sz="1800" b="1" dirty="0">
                <a:latin typeface="Space Grotesk" panose="00000500000000000000" pitchFamily="2" charset="0"/>
                <a:sym typeface="Helvetica Neue"/>
              </a:rPr>
              <a:t>Elemento principal:</a:t>
            </a:r>
            <a:r>
              <a:rPr lang="es" sz="1800" b="1" dirty="0">
                <a:latin typeface="Space Grotesk" panose="00000500000000000000" pitchFamily="2" charset="0"/>
                <a:sym typeface="Helvetica Neue Light"/>
              </a:rPr>
              <a:t> </a:t>
            </a:r>
            <a:r>
              <a:rPr lang="es" sz="1800" dirty="0">
                <a:latin typeface="Space Grotesk" panose="00000500000000000000" pitchFamily="2" charset="0"/>
                <a:sym typeface="Helvetica Neue Light"/>
              </a:rPr>
              <a:t>coche. </a:t>
            </a:r>
            <a:endParaRPr sz="1800" dirty="0">
              <a:latin typeface="Space Grotesk" panose="00000500000000000000" pitchFamily="2" charset="0"/>
              <a:sym typeface="Helvetica Neue Light"/>
            </a:endParaRPr>
          </a:p>
          <a:p>
            <a:pPr indent="-342892">
              <a:lnSpc>
                <a:spcPct val="150000"/>
              </a:lnSpc>
              <a:buSzPts val="2000"/>
              <a:buFont typeface="Helvetica Neue Light"/>
              <a:buChar char="●"/>
            </a:pPr>
            <a:r>
              <a:rPr lang="es" sz="1800" b="1" dirty="0">
                <a:latin typeface="Space Grotesk" panose="00000500000000000000" pitchFamily="2" charset="0"/>
                <a:sym typeface="Helvetica Neue"/>
              </a:rPr>
              <a:t>Características</a:t>
            </a:r>
            <a:r>
              <a:rPr lang="es" sz="1800" b="1" dirty="0">
                <a:latin typeface="Space Grotesk" panose="00000500000000000000" pitchFamily="2" charset="0"/>
                <a:sym typeface="Helvetica Neue Light"/>
              </a:rPr>
              <a:t>: </a:t>
            </a:r>
            <a:r>
              <a:rPr lang="es" sz="1800" dirty="0">
                <a:latin typeface="Space Grotesk" panose="00000500000000000000" pitchFamily="2" charset="0"/>
                <a:sym typeface="Helvetica Neue Light"/>
              </a:rPr>
              <a:t>marca, modelo, color, etc. </a:t>
            </a:r>
            <a:endParaRPr sz="1800" dirty="0">
              <a:latin typeface="Space Grotesk" panose="00000500000000000000" pitchFamily="2" charset="0"/>
              <a:sym typeface="Helvetica Neue Light"/>
            </a:endParaRPr>
          </a:p>
          <a:p>
            <a:pPr indent="-342892">
              <a:lnSpc>
                <a:spcPct val="150000"/>
              </a:lnSpc>
              <a:buSzPts val="2000"/>
              <a:buFont typeface="Helvetica Neue Light"/>
              <a:buChar char="●"/>
            </a:pPr>
            <a:r>
              <a:rPr lang="es" sz="1800" b="1" dirty="0">
                <a:latin typeface="Space Grotesk" panose="00000500000000000000" pitchFamily="2" charset="0"/>
                <a:sym typeface="Helvetica Neue"/>
              </a:rPr>
              <a:t>Funcionalidades</a:t>
            </a:r>
            <a:r>
              <a:rPr lang="es" sz="1800" dirty="0">
                <a:latin typeface="Space Grotesk" panose="00000500000000000000" pitchFamily="2" charset="0"/>
                <a:sym typeface="Helvetica Neue Light"/>
              </a:rPr>
              <a:t>: reversa, aparcamiento, etc.</a:t>
            </a:r>
            <a:endParaRPr sz="1800" dirty="0">
              <a:latin typeface="Space Grotesk" panose="00000500000000000000" pitchFamily="2" charset="0"/>
              <a:sym typeface="Helvetica Neue Light"/>
            </a:endParaRPr>
          </a:p>
        </p:txBody>
      </p:sp>
      <p:pic>
        <p:nvPicPr>
          <p:cNvPr id="6146" name="Picture 2" descr="Imágenes de Carro Dibujos Animados | Vectores, fotos de stock y PSD  gratuitos">
            <a:extLst>
              <a:ext uri="{FF2B5EF4-FFF2-40B4-BE49-F238E27FC236}">
                <a16:creationId xmlns:a16="http://schemas.microsoft.com/office/drawing/2014/main" id="{0151FDE9-D058-4D92-A551-BE2CFB9E9B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813" y="2540179"/>
            <a:ext cx="3049475" cy="15539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7"/>
          <p:cNvSpPr txBox="1"/>
          <p:nvPr/>
        </p:nvSpPr>
        <p:spPr>
          <a:xfrm>
            <a:off x="690900" y="1279325"/>
            <a:ext cx="8169000" cy="2007000"/>
          </a:xfrm>
          <a:prstGeom prst="rect">
            <a:avLst/>
          </a:prstGeom>
          <a:noFill/>
          <a:ln>
            <a:noFill/>
          </a:ln>
        </p:spPr>
        <p:txBody>
          <a:bodyPr spcFirstLastPara="1" wrap="square" lIns="91425" tIns="91425" rIns="91425" bIns="91425" anchor="t" anchorCtr="0">
            <a:noAutofit/>
          </a:bodyPr>
          <a:lstStyle/>
          <a:p>
            <a:pPr algn="ctr">
              <a:lnSpc>
                <a:spcPct val="150000"/>
              </a:lnSpc>
              <a:buClr>
                <a:srgbClr val="000000"/>
              </a:buClr>
              <a:buSzPts val="2000"/>
            </a:pPr>
            <a:r>
              <a:rPr lang="es-ES" sz="1800" dirty="0">
                <a:latin typeface="Space Grotesk" panose="00000500000000000000" pitchFamily="2" charset="0"/>
                <a:sym typeface="Helvetica Neue Light"/>
              </a:rPr>
              <a:t>Ahora si pensamos el ejemplo anterior desde el esquema de Programación Orientada a Objetos, sería de la siguiente manera: </a:t>
            </a:r>
          </a:p>
        </p:txBody>
      </p:sp>
      <p:sp>
        <p:nvSpPr>
          <p:cNvPr id="352" name="Google Shape;352;p57"/>
          <p:cNvSpPr txBox="1"/>
          <p:nvPr/>
        </p:nvSpPr>
        <p:spPr>
          <a:xfrm>
            <a:off x="2051637" y="426102"/>
            <a:ext cx="5175900" cy="989100"/>
          </a:xfrm>
          <a:prstGeom prst="rect">
            <a:avLst/>
          </a:prstGeom>
          <a:noFill/>
          <a:ln>
            <a:noFill/>
          </a:ln>
        </p:spPr>
        <p:txBody>
          <a:bodyPr spcFirstLastPara="1" wrap="square" lIns="91425" tIns="91425" rIns="91425" bIns="91425" anchor="ctr" anchorCtr="0">
            <a:noAutofit/>
          </a:bodyPr>
          <a:lstStyle/>
          <a:p>
            <a:pPr algn="ctr">
              <a:buClr>
                <a:srgbClr val="000000"/>
              </a:buClr>
              <a:buSzPts val="3600"/>
            </a:pPr>
            <a:r>
              <a:rPr lang="es" sz="2100" dirty="0">
                <a:solidFill>
                  <a:schemeClr val="dk1"/>
                </a:solidFill>
                <a:latin typeface="Roboto"/>
                <a:ea typeface="Roboto"/>
                <a:sym typeface="Anton"/>
              </a:rPr>
              <a:t>¿Cómo se piensa con POO?</a:t>
            </a:r>
            <a:endParaRPr sz="2100" dirty="0">
              <a:solidFill>
                <a:schemeClr val="dk1"/>
              </a:solidFill>
              <a:latin typeface="Roboto"/>
              <a:ea typeface="Roboto"/>
              <a:sym typeface="Anton"/>
            </a:endParaRPr>
          </a:p>
        </p:txBody>
      </p:sp>
      <p:sp>
        <p:nvSpPr>
          <p:cNvPr id="355" name="Google Shape;355;p57"/>
          <p:cNvSpPr txBox="1"/>
          <p:nvPr/>
        </p:nvSpPr>
        <p:spPr>
          <a:xfrm>
            <a:off x="3526256" y="2540179"/>
            <a:ext cx="5448000" cy="1431131"/>
          </a:xfrm>
          <a:prstGeom prst="rect">
            <a:avLst/>
          </a:prstGeom>
          <a:noFill/>
          <a:ln>
            <a:noFill/>
          </a:ln>
        </p:spPr>
        <p:txBody>
          <a:bodyPr spcFirstLastPara="1" wrap="square" lIns="91425" tIns="91425" rIns="91425" bIns="91425" anchor="t" anchorCtr="0">
            <a:spAutoFit/>
          </a:bodyPr>
          <a:lstStyle/>
          <a:p>
            <a:pPr indent="-342892">
              <a:lnSpc>
                <a:spcPct val="150000"/>
              </a:lnSpc>
              <a:buSzPts val="2000"/>
              <a:buFont typeface="Helvetica Neue Light"/>
              <a:buChar char="●"/>
            </a:pPr>
            <a:r>
              <a:rPr lang="es" sz="1800" b="1" dirty="0">
                <a:latin typeface="Space Grotesk" panose="00000500000000000000" pitchFamily="2" charset="0"/>
                <a:sym typeface="Helvetica Neue"/>
              </a:rPr>
              <a:t>Elemento principal:</a:t>
            </a:r>
            <a:r>
              <a:rPr lang="es" sz="1800" b="1" dirty="0">
                <a:latin typeface="Space Grotesk" panose="00000500000000000000" pitchFamily="2" charset="0"/>
                <a:sym typeface="Helvetica Neue Light"/>
              </a:rPr>
              <a:t> </a:t>
            </a:r>
            <a:r>
              <a:rPr lang="es" sz="1800" dirty="0">
                <a:latin typeface="Space Grotesk" panose="00000500000000000000" pitchFamily="2" charset="0"/>
                <a:sym typeface="Helvetica Neue Light"/>
              </a:rPr>
              <a:t>clase. </a:t>
            </a:r>
            <a:endParaRPr sz="1800" dirty="0">
              <a:latin typeface="Space Grotesk" panose="00000500000000000000" pitchFamily="2" charset="0"/>
              <a:sym typeface="Helvetica Neue Light"/>
            </a:endParaRPr>
          </a:p>
          <a:p>
            <a:pPr indent="-342892">
              <a:lnSpc>
                <a:spcPct val="150000"/>
              </a:lnSpc>
              <a:buSzPts val="2000"/>
              <a:buFont typeface="Helvetica Neue Light"/>
              <a:buChar char="●"/>
            </a:pPr>
            <a:r>
              <a:rPr lang="es" sz="1800" b="1" dirty="0">
                <a:latin typeface="Space Grotesk" panose="00000500000000000000" pitchFamily="2" charset="0"/>
                <a:sym typeface="Helvetica Neue"/>
              </a:rPr>
              <a:t>Características</a:t>
            </a:r>
            <a:r>
              <a:rPr lang="es" sz="1800" b="1" dirty="0">
                <a:latin typeface="Space Grotesk" panose="00000500000000000000" pitchFamily="2" charset="0"/>
                <a:sym typeface="Helvetica Neue Light"/>
              </a:rPr>
              <a:t>: </a:t>
            </a:r>
            <a:r>
              <a:rPr lang="es" sz="1800" dirty="0">
                <a:latin typeface="Space Grotesk" panose="00000500000000000000" pitchFamily="2" charset="0"/>
                <a:sym typeface="Helvetica Neue Light"/>
              </a:rPr>
              <a:t>atributos. </a:t>
            </a:r>
            <a:endParaRPr sz="1800" dirty="0">
              <a:latin typeface="Space Grotesk" panose="00000500000000000000" pitchFamily="2" charset="0"/>
              <a:sym typeface="Helvetica Neue Light"/>
            </a:endParaRPr>
          </a:p>
          <a:p>
            <a:pPr indent="-342892">
              <a:lnSpc>
                <a:spcPct val="150000"/>
              </a:lnSpc>
              <a:buSzPts val="2000"/>
              <a:buFont typeface="Helvetica Neue Light"/>
              <a:buChar char="●"/>
            </a:pPr>
            <a:r>
              <a:rPr lang="es" sz="1800" b="1" dirty="0">
                <a:latin typeface="Space Grotesk" panose="00000500000000000000" pitchFamily="2" charset="0"/>
                <a:sym typeface="Helvetica Neue"/>
              </a:rPr>
              <a:t>Funcionalidades</a:t>
            </a:r>
            <a:r>
              <a:rPr lang="es" sz="1800" dirty="0">
                <a:latin typeface="Space Grotesk" panose="00000500000000000000" pitchFamily="2" charset="0"/>
                <a:sym typeface="Helvetica Neue Light"/>
              </a:rPr>
              <a:t>: metodos.</a:t>
            </a:r>
            <a:endParaRPr sz="1800" dirty="0">
              <a:latin typeface="Space Grotesk" panose="00000500000000000000" pitchFamily="2" charset="0"/>
              <a:sym typeface="Helvetica Neue Light"/>
            </a:endParaRPr>
          </a:p>
        </p:txBody>
      </p:sp>
      <p:pic>
        <p:nvPicPr>
          <p:cNvPr id="6146" name="Picture 2" descr="Imágenes de Carro Dibujos Animados | Vectores, fotos de stock y PSD  gratuitos">
            <a:extLst>
              <a:ext uri="{FF2B5EF4-FFF2-40B4-BE49-F238E27FC236}">
                <a16:creationId xmlns:a16="http://schemas.microsoft.com/office/drawing/2014/main" id="{0151FDE9-D058-4D92-A551-BE2CFB9E9B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813" y="2540179"/>
            <a:ext cx="3049475" cy="1553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136907"/>
      </p:ext>
    </p:extLst>
  </p:cSld>
  <p:clrMapOvr>
    <a:masterClrMapping/>
  </p:clrMapOvr>
</p:sld>
</file>

<file path=ppt/theme/theme1.xml><?xml version="1.0" encoding="utf-8"?>
<a:theme xmlns:a="http://schemas.openxmlformats.org/drawingml/2006/main" name="KC_b/n">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750</Words>
  <Application>Microsoft Office PowerPoint</Application>
  <PresentationFormat>Presentación en pantalla (16:9)</PresentationFormat>
  <Paragraphs>67</Paragraphs>
  <Slides>18</Slides>
  <Notes>18</Notes>
  <HiddenSlides>0</HiddenSlides>
  <MMClips>0</MMClips>
  <ScaleCrop>false</ScaleCrop>
  <HeadingPairs>
    <vt:vector size="6" baseType="variant">
      <vt:variant>
        <vt:lpstr>Fuentes usadas</vt:lpstr>
      </vt:variant>
      <vt:variant>
        <vt:i4>13</vt:i4>
      </vt:variant>
      <vt:variant>
        <vt:lpstr>Tema</vt:lpstr>
      </vt:variant>
      <vt:variant>
        <vt:i4>1</vt:i4>
      </vt:variant>
      <vt:variant>
        <vt:lpstr>Títulos de diapositiva</vt:lpstr>
      </vt:variant>
      <vt:variant>
        <vt:i4>18</vt:i4>
      </vt:variant>
    </vt:vector>
  </HeadingPairs>
  <TitlesOfParts>
    <vt:vector size="32" baseType="lpstr">
      <vt:lpstr>Roboto Mono</vt:lpstr>
      <vt:lpstr>Anton</vt:lpstr>
      <vt:lpstr>Helvetica Neue</vt:lpstr>
      <vt:lpstr>Arial</vt:lpstr>
      <vt:lpstr>Helvetica Neue Light</vt:lpstr>
      <vt:lpstr>Gill Sans</vt:lpstr>
      <vt:lpstr>Lato Light</vt:lpstr>
      <vt:lpstr>Roboto</vt:lpstr>
      <vt:lpstr>Fira Sans</vt:lpstr>
      <vt:lpstr>Space Grotesk</vt:lpstr>
      <vt:lpstr>Lato</vt:lpstr>
      <vt:lpstr>GothamRounded-Bold</vt:lpstr>
      <vt:lpstr>Trebuchet MS</vt:lpstr>
      <vt:lpstr>KC_b/n</vt:lpstr>
      <vt:lpstr>Presentación de PowerPoint</vt:lpstr>
      <vt:lpstr>POO Programación Orientada a Objetos</vt:lpstr>
      <vt:lpstr>Presentación de PowerPoint</vt:lpstr>
      <vt:lpstr>Presentación de PowerPoint</vt:lpstr>
      <vt:lpstr>Presentación de PowerPoint</vt:lpstr>
      <vt:lpstr>   Programación Estructurada                  Programación Orientada a Objetos </vt:lpstr>
      <vt:lpstr>Presentación de PowerPoint</vt:lpstr>
      <vt:lpstr>Presentación de PowerPoint</vt:lpstr>
      <vt:lpstr>Presentación de PowerPoint</vt:lpstr>
      <vt:lpstr>Presentación de PowerPoint</vt:lpstr>
      <vt:lpstr>Presentación de PowerPoint</vt:lpstr>
      <vt:lpstr>Actividad Grupal:</vt:lpstr>
      <vt:lpstr>Presentación de PowerPoint</vt:lpstr>
      <vt:lpstr>Presentación de PowerPoint</vt:lpstr>
      <vt:lpstr>Presentación de PowerPoint</vt:lpstr>
      <vt:lpstr>Presentación de PowerPoint</vt:lpstr>
      <vt:lpstr>¡GRACIAS POR VUESTRO TIEMPO!</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Layla Scheli</cp:lastModifiedBy>
  <cp:revision>11</cp:revision>
  <dcterms:modified xsi:type="dcterms:W3CDTF">2022-09-14T17:57:07Z</dcterms:modified>
</cp:coreProperties>
</file>